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964" r:id="rId2"/>
    <p:sldId id="347" r:id="rId3"/>
    <p:sldId id="908" r:id="rId4"/>
    <p:sldId id="931" r:id="rId5"/>
    <p:sldId id="965" r:id="rId6"/>
    <p:sldId id="828" r:id="rId7"/>
    <p:sldId id="958" r:id="rId8"/>
    <p:sldId id="391" r:id="rId9"/>
    <p:sldId id="857" r:id="rId10"/>
    <p:sldId id="295" r:id="rId11"/>
    <p:sldId id="722" r:id="rId12"/>
    <p:sldId id="954" r:id="rId13"/>
    <p:sldId id="837" r:id="rId14"/>
    <p:sldId id="955" r:id="rId15"/>
    <p:sldId id="930" r:id="rId16"/>
    <p:sldId id="956" r:id="rId17"/>
    <p:sldId id="938" r:id="rId18"/>
    <p:sldId id="936" r:id="rId19"/>
    <p:sldId id="884" r:id="rId20"/>
    <p:sldId id="952" r:id="rId21"/>
    <p:sldId id="95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90F1EC-1461-0271-71BD-B6E712802431}" name="Oded Leshem" initials="OL" userId="fa4efa4075812d5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omi" initials="a" lastIdx="32" clrIdx="0"/>
  <p:cmAuthor id="2" name="Benny" initials="BEL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990000"/>
    <a:srgbClr val="F27E72"/>
    <a:srgbClr val="AB2D2D"/>
    <a:srgbClr val="DAC2EC"/>
    <a:srgbClr val="7030A0"/>
    <a:srgbClr val="9ED2A2"/>
    <a:srgbClr val="2A5A2D"/>
    <a:srgbClr val="640000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84" autoAdjust="0"/>
    <p:restoredTop sz="83777" autoAdjust="0"/>
  </p:normalViewPr>
  <p:slideViewPr>
    <p:cSldViewPr snapToGrid="0">
      <p:cViewPr varScale="1">
        <p:scale>
          <a:sx n="53" d="100"/>
          <a:sy n="53" d="100"/>
        </p:scale>
        <p:origin x="612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3089181333675"/>
          <c:y val="0.12421052631578949"/>
          <c:w val="0.50347931767378107"/>
          <c:h val="0.7841278044578793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92-4CFD-A492-2212883D5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8873824"/>
        <c:axId val="2048875072"/>
      </c:scatterChart>
      <c:valAx>
        <c:axId val="2048873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Expectation </a:t>
                </a:r>
              </a:p>
            </c:rich>
          </c:tx>
          <c:layout>
            <c:manualLayout>
              <c:xMode val="edge"/>
              <c:yMode val="edge"/>
              <c:x val="0.41961456359537558"/>
              <c:y val="0.91224279514351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048875072"/>
        <c:crosses val="autoZero"/>
        <c:crossBetween val="midCat"/>
      </c:valAx>
      <c:valAx>
        <c:axId val="2048875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Wish</a:t>
                </a:r>
              </a:p>
            </c:rich>
          </c:tx>
          <c:layout>
            <c:manualLayout>
              <c:xMode val="edge"/>
              <c:yMode val="edge"/>
              <c:x val="0.20650271801906661"/>
              <c:y val="0.448609612108606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04887382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ltDnDiag">
              <a:fgClr>
                <a:sysClr val="windowText" lastClr="00000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rgbClr val="C0000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6A-49C4-B81D-DC232D748769}"/>
              </c:ext>
            </c:extLst>
          </c:dPt>
          <c:dPt>
            <c:idx val="1"/>
            <c:invertIfNegative val="0"/>
            <c:bubble3D val="0"/>
            <c:spPr>
              <a:pattFill prst="lt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6A-49C4-B81D-DC232D748769}"/>
              </c:ext>
            </c:extLst>
          </c:dPt>
          <c:dPt>
            <c:idx val="2"/>
            <c:invertIfNegative val="0"/>
            <c:bubble3D val="0"/>
            <c:spPr>
              <a:pattFill prst="ltDnDiag">
                <a:fgClr>
                  <a:srgbClr val="7030A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6A-49C4-B81D-DC232D748769}"/>
              </c:ext>
            </c:extLst>
          </c:dPt>
          <c:dPt>
            <c:idx val="3"/>
            <c:invertIfNegative val="0"/>
            <c:bubble3D val="0"/>
            <c:spPr>
              <a:pattFill prst="ltDnDiag">
                <a:fgClr>
                  <a:srgbClr val="FF9900"/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6A-49C4-B81D-DC232D748769}"/>
              </c:ext>
            </c:extLst>
          </c:dPt>
          <c:dPt>
            <c:idx val="5"/>
            <c:invertIfNegative val="0"/>
            <c:bubble3D val="0"/>
            <c:spPr>
              <a:pattFill prst="ltDnDiag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6A-49C4-B81D-DC232D748769}"/>
              </c:ext>
            </c:extLst>
          </c:dPt>
          <c:cat>
            <c:strRef>
              <c:f>Sheet1!$A$2:$A$7</c:f>
              <c:strCache>
                <c:ptCount val="6"/>
                <c:pt idx="0">
                  <c:v>Wish for Peace </c:v>
                </c:pt>
                <c:pt idx="1">
                  <c:v>Left Political Ideology</c:v>
                </c:pt>
                <c:pt idx="2">
                  <c:v>Expect Peace</c:v>
                </c:pt>
                <c:pt idx="3">
                  <c:v>Political Efficacy</c:v>
                </c:pt>
                <c:pt idx="4">
                  <c:v>Religiosity (+secular)</c:v>
                </c:pt>
                <c:pt idx="5">
                  <c:v>Gender (+female)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0.31198219999999999</c:v>
                </c:pt>
                <c:pt idx="1">
                  <c:v>0.27936820000000001</c:v>
                </c:pt>
                <c:pt idx="2">
                  <c:v>0.22058140000000001</c:v>
                </c:pt>
                <c:pt idx="3">
                  <c:v>8.5116300000000006E-2</c:v>
                </c:pt>
                <c:pt idx="4">
                  <c:v>6.7476999999999995E-2</c:v>
                </c:pt>
                <c:pt idx="5">
                  <c:v>5.1249999999999997E-2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6A-49C4-B81D-DC232D7487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-27"/>
        <c:axId val="454700239"/>
        <c:axId val="454694831"/>
      </c:barChart>
      <c:catAx>
        <c:axId val="45470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694831"/>
        <c:crosses val="autoZero"/>
        <c:auto val="1"/>
        <c:lblAlgn val="ctr"/>
        <c:lblOffset val="100"/>
        <c:noMultiLvlLbl val="0"/>
      </c:catAx>
      <c:valAx>
        <c:axId val="454694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6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dirty="0"/>
                  <a:t>Beta</a:t>
                </a:r>
                <a:r>
                  <a:rPr lang="en-GB" sz="2000" baseline="0" dirty="0"/>
                  <a:t> Coefficient</a:t>
                </a:r>
                <a:endParaRPr lang="en-GB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70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0.09546</cdr:x>
      <cdr:y>0.08841</cdr:y>
    </cdr:from>
    <cdr:to>
      <cdr:x>0.26883</cdr:x>
      <cdr:y>0.15801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03499" y="272005"/>
          <a:ext cx="914400" cy="214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high wishes</a:t>
          </a:r>
        </a:p>
      </cdr:txBody>
    </cdr:sp>
  </cdr:relSizeAnchor>
  <cdr:relSizeAnchor xmlns:cdr="http://schemas.openxmlformats.org/drawingml/2006/chartDrawing">
    <cdr:from>
      <cdr:x>0.10509</cdr:x>
      <cdr:y>0.8141</cdr:y>
    </cdr:from>
    <cdr:to>
      <cdr:x>0.27846</cdr:x>
      <cdr:y>0.8837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554299" y="2504633"/>
          <a:ext cx="914400" cy="214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low wishes</a:t>
          </a:r>
        </a:p>
      </cdr:txBody>
    </cdr:sp>
  </cdr:relSizeAnchor>
  <cdr:relSizeAnchor xmlns:cdr="http://schemas.openxmlformats.org/drawingml/2006/chartDrawing">
    <cdr:from>
      <cdr:x>0.17819</cdr:x>
      <cdr:y>0.90585</cdr:y>
    </cdr:from>
    <cdr:to>
      <cdr:x>0.35156</cdr:x>
      <cdr:y>0.97545</cdr:y>
    </cdr:to>
    <cdr:sp macro="" textlink="">
      <cdr:nvSpPr>
        <cdr:cNvPr id="4" name="Text Box 1"/>
        <cdr:cNvSpPr txBox="1"/>
      </cdr:nvSpPr>
      <cdr:spPr>
        <a:xfrm xmlns:a="http://schemas.openxmlformats.org/drawingml/2006/main">
          <a:off x="893311" y="2912887"/>
          <a:ext cx="869160" cy="223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low expectations</a:t>
          </a:r>
        </a:p>
      </cdr:txBody>
    </cdr:sp>
  </cdr:relSizeAnchor>
  <cdr:relSizeAnchor xmlns:cdr="http://schemas.openxmlformats.org/drawingml/2006/chartDrawing">
    <cdr:from>
      <cdr:x>0.66312</cdr:x>
      <cdr:y>0.90355</cdr:y>
    </cdr:from>
    <cdr:to>
      <cdr:x>0.83649</cdr:x>
      <cdr:y>0.97316</cdr:y>
    </cdr:to>
    <cdr:sp macro="" textlink="">
      <cdr:nvSpPr>
        <cdr:cNvPr id="5" name="Text Box 1"/>
        <cdr:cNvSpPr txBox="1"/>
      </cdr:nvSpPr>
      <cdr:spPr>
        <a:xfrm xmlns:a="http://schemas.openxmlformats.org/drawingml/2006/main">
          <a:off x="6260438" y="5740523"/>
          <a:ext cx="1636765" cy="442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1" dirty="0">
              <a:latin typeface="Times New Roman" panose="02020603050405020304" pitchFamily="18" charset="0"/>
              <a:cs typeface="Times New Roman" panose="02020603050405020304" pitchFamily="18" charset="0"/>
            </a:rPr>
            <a:t>high expectations</a:t>
          </a:r>
        </a:p>
      </cdr:txBody>
    </cdr:sp>
  </cdr:relSizeAnchor>
  <cdr:relSizeAnchor xmlns:cdr="http://schemas.openxmlformats.org/drawingml/2006/chartDrawing">
    <cdr:from>
      <cdr:x>0.50804</cdr:x>
      <cdr:y>0.15049</cdr:y>
    </cdr:from>
    <cdr:to>
      <cdr:x>0.50804</cdr:x>
      <cdr:y>0.87095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045D388-034A-7E13-3E9D-8CE3662BEB53}"/>
            </a:ext>
          </a:extLst>
        </cdr:cNvPr>
        <cdr:cNvCxnSpPr/>
      </cdr:nvCxnSpPr>
      <cdr:spPr>
        <a:xfrm xmlns:a="http://schemas.openxmlformats.org/drawingml/2006/main">
          <a:off x="2679539" y="462987"/>
          <a:ext cx="0" cy="22165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0.27871</cdr:x>
      <cdr:y>0.51354</cdr:y>
    </cdr:from>
    <cdr:to>
      <cdr:x>0.73956</cdr:x>
      <cdr:y>0.51354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896C582B-EB21-5CBB-54C1-19682860A2E5}"/>
            </a:ext>
          </a:extLst>
        </cdr:cNvPr>
        <cdr:cNvCxnSpPr/>
      </cdr:nvCxnSpPr>
      <cdr:spPr>
        <a:xfrm xmlns:a="http://schemas.openxmlformats.org/drawingml/2006/main" flipH="1">
          <a:off x="1469985" y="1579944"/>
          <a:ext cx="243068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0.73329</cdr:x>
      <cdr:y>0.12893</cdr:y>
    </cdr:from>
    <cdr:to>
      <cdr:x>0.75577</cdr:x>
      <cdr:y>0.85261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6922879" y="819104"/>
          <a:ext cx="212223" cy="4597783"/>
        </a:xfrm>
        <a:prstGeom xmlns:a="http://schemas.openxmlformats.org/drawingml/2006/main" prst="rect">
          <a:avLst/>
        </a:prstGeom>
        <a:pattFill xmlns:a="http://schemas.openxmlformats.org/drawingml/2006/main" prst="pct5">
          <a:fgClr>
            <a:schemeClr val="accent1"/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0.85921</cdr:y>
    </cdr:from>
    <cdr:to>
      <cdr:x>1</cdr:x>
      <cdr:y>1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0" y="2635250"/>
          <a:ext cx="527431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0.29247</cdr:x>
      <cdr:y>0.1186</cdr:y>
    </cdr:from>
    <cdr:to>
      <cdr:x>0.74398</cdr:x>
      <cdr:y>0.8607</cdr:y>
    </cdr:to>
    <cdr:sp macro="" textlink="">
      <cdr:nvSpPr>
        <cdr:cNvPr id="10" name="Rectangle 3"/>
        <cdr:cNvSpPr/>
      </cdr:nvSpPr>
      <cdr:spPr>
        <a:xfrm xmlns:a="http://schemas.openxmlformats.org/drawingml/2006/main">
          <a:off x="2761140" y="753501"/>
          <a:ext cx="4262652" cy="4714783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8FAADC">
                <a:shade val="30000"/>
                <a:satMod val="115000"/>
                <a:lumMod val="100000"/>
              </a:srgbClr>
            </a:gs>
            <a:gs pos="93000">
              <a:schemeClr val="bg1">
                <a:alpha val="0"/>
                <a:lumMod val="76000"/>
              </a:schemeClr>
            </a:gs>
          </a:gsLst>
          <a:lin ang="81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softEdge rad="50800"/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rtl="1"/>
          <a:endParaRPr lang="en-US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2:52:05.553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2:54:55.202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5DEB3-4B21-43F7-9DA4-F2DAF4FC681C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FAC85-1EA6-4D3D-8A9B-E526C558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me</a:t>
            </a:r>
          </a:p>
          <a:p>
            <a:r>
              <a:rPr lang="en-US" dirty="0"/>
              <a:t>The book political psychology series at Oxford 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FAC85-1EA6-4D3D-8A9B-E526C55831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4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390B13-5A02-4F5D-92B5-E64B5344C5E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2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FAC85-1EA6-4D3D-8A9B-E526C55831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97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FAC85-1EA6-4D3D-8A9B-E526C55831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4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FAC85-1EA6-4D3D-8A9B-E526C55831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63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FAC85-1EA6-4D3D-8A9B-E526C55831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0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FAC85-1EA6-4D3D-8A9B-E526C55831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FAC85-1EA6-4D3D-8A9B-E526C55831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81CE1-0AA1-4E60-A155-0A190C889F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73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390B13-5A02-4F5D-92B5-E64B5344C5E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3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5538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17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001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498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777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89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57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55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76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800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700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2582-EE91-4DCA-838E-B06626F4387E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A5EE-7F45-47CC-A09D-F8CAA560F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2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2.xm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1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customXml" Target="../ink/ink2.xml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7DEC73-E270-7D92-EC98-99F38AAE8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961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923424-9AD4-1407-E750-54B7FD5C8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r="1" b="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59047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57F5A-4909-A67B-62CC-80BC13C17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675F314-D534-370B-4CB2-ED616C95DF88}"/>
              </a:ext>
            </a:extLst>
          </p:cNvPr>
          <p:cNvSpPr txBox="1"/>
          <p:nvPr/>
        </p:nvSpPr>
        <p:spPr>
          <a:xfrm>
            <a:off x="558011" y="253825"/>
            <a:ext cx="11075978" cy="50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Gill Sans Nova" panose="020B0602020104020203" pitchFamily="34" charset="0"/>
                <a:ea typeface="+mj-ea"/>
                <a:cs typeface="Calibri" panose="020F0502020204030204" pitchFamily="34" charset="0"/>
                <a:sym typeface="Archivo Black"/>
              </a:rPr>
              <a:t>Example: Hope for Peace in Israel/Palestine 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80FF0A4-1508-74F7-07DA-70F915AC4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b="3578"/>
          <a:stretch/>
        </p:blipFill>
        <p:spPr>
          <a:xfrm>
            <a:off x="3124200" y="1092200"/>
            <a:ext cx="5943600" cy="5182367"/>
          </a:xfrm>
          <a:prstGeom prst="rect">
            <a:avLst/>
          </a:prstGeom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63EC8AB2-EF0D-3941-2837-8505B6AD7189}"/>
              </a:ext>
            </a:extLst>
          </p:cNvPr>
          <p:cNvSpPr/>
          <p:nvPr/>
        </p:nvSpPr>
        <p:spPr>
          <a:xfrm>
            <a:off x="4572000" y="2514600"/>
            <a:ext cx="406400" cy="35560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84639357-0165-F334-3D79-E9B27EBB3FAF}"/>
              </a:ext>
            </a:extLst>
          </p:cNvPr>
          <p:cNvSpPr/>
          <p:nvPr/>
        </p:nvSpPr>
        <p:spPr>
          <a:xfrm>
            <a:off x="5676899" y="2057400"/>
            <a:ext cx="406400" cy="355600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3365AC5-89F2-B1E3-AA78-D05F622720D6}"/>
              </a:ext>
            </a:extLst>
          </p:cNvPr>
          <p:cNvSpPr txBox="1"/>
          <p:nvPr/>
        </p:nvSpPr>
        <p:spPr>
          <a:xfrm>
            <a:off x="9144000" y="2859531"/>
            <a:ext cx="3251200" cy="19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2400" b="1" u="sng" dirty="0">
                <a:latin typeface="+mj-lt"/>
                <a:ea typeface="Archivo Black"/>
                <a:cs typeface="Archivo Black"/>
                <a:sym typeface="Archivo Black"/>
              </a:rPr>
              <a:t>Wish</a:t>
            </a:r>
          </a:p>
          <a:p>
            <a:pPr algn="just">
              <a:lnSpc>
                <a:spcPts val="3872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+mj-lt"/>
                <a:ea typeface="Archivo Black"/>
                <a:cs typeface="Archivo Black"/>
                <a:sym typeface="Archivo Black"/>
              </a:rPr>
              <a:t>ISR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Archivo Black"/>
                <a:cs typeface="Archivo Black"/>
                <a:sym typeface="Archivo Black"/>
              </a:rPr>
              <a:t>=4.25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Archivo Black"/>
                <a:cs typeface="Archivo Black"/>
                <a:sym typeface="Archivo Black"/>
              </a:rPr>
              <a:t>&lt;***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chivo Black"/>
                <a:cs typeface="Archivo Black"/>
                <a:sym typeface="Archivo Black"/>
              </a:rPr>
              <a:t>PAL=4.88</a:t>
            </a:r>
          </a:p>
          <a:p>
            <a:pPr algn="ctr">
              <a:lnSpc>
                <a:spcPts val="3872"/>
              </a:lnSpc>
            </a:pPr>
            <a:r>
              <a:rPr lang="en-US" sz="2400" b="1" u="sng" dirty="0">
                <a:solidFill>
                  <a:srgbClr val="000000"/>
                </a:solidFill>
                <a:latin typeface="+mj-lt"/>
                <a:ea typeface="Archivo Black"/>
                <a:cs typeface="Archivo Black"/>
                <a:sym typeface="Archivo Black"/>
              </a:rPr>
              <a:t>Expect</a:t>
            </a:r>
          </a:p>
          <a:p>
            <a:pPr algn="just">
              <a:lnSpc>
                <a:spcPts val="3872"/>
              </a:lnSpc>
            </a:pPr>
            <a:r>
              <a:rPr lang="en-US" sz="2400" b="1" dirty="0" err="1">
                <a:solidFill>
                  <a:schemeClr val="accent2"/>
                </a:solidFill>
                <a:latin typeface="+mj-lt"/>
                <a:ea typeface="Archivo Black"/>
                <a:cs typeface="Archivo Black"/>
                <a:sym typeface="Archivo Black"/>
              </a:rPr>
              <a:t>ISR</a:t>
            </a:r>
            <a:r>
              <a:rPr lang="en-US" sz="2400" b="1" dirty="0">
                <a:solidFill>
                  <a:schemeClr val="accent2"/>
                </a:solidFill>
                <a:latin typeface="+mj-lt"/>
                <a:ea typeface="Archivo Black"/>
                <a:cs typeface="Archivo Black"/>
                <a:sym typeface="Archivo Black"/>
              </a:rPr>
              <a:t>=2.05 </a:t>
            </a:r>
            <a:r>
              <a:rPr lang="en-US" sz="2400" b="1" dirty="0">
                <a:solidFill>
                  <a:srgbClr val="000000"/>
                </a:solidFill>
                <a:latin typeface="+mj-lt"/>
                <a:ea typeface="Archivo Black"/>
                <a:cs typeface="Archivo Black"/>
                <a:sym typeface="Archivo Black"/>
              </a:rPr>
              <a:t>&lt;*** 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chivo Black"/>
                <a:cs typeface="Archivo Black"/>
                <a:sym typeface="Archivo Black"/>
              </a:rPr>
              <a:t>PAL=3.03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F67CE60-DE40-AEC4-4C15-596366C04D25}"/>
              </a:ext>
            </a:extLst>
          </p:cNvPr>
          <p:cNvSpPr txBox="1"/>
          <p:nvPr/>
        </p:nvSpPr>
        <p:spPr>
          <a:xfrm>
            <a:off x="-53340" y="2882391"/>
            <a:ext cx="3251200" cy="19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72"/>
              </a:lnSpc>
            </a:pPr>
            <a:r>
              <a:rPr lang="en-US" sz="2400" b="1" u="sng" dirty="0">
                <a:solidFill>
                  <a:srgbClr val="000000"/>
                </a:solidFill>
                <a:latin typeface="+mj-lt"/>
                <a:ea typeface="Archivo Black"/>
                <a:cs typeface="Archivo Black"/>
                <a:sym typeface="Archivo Black"/>
              </a:rPr>
              <a:t>Data collected</a:t>
            </a:r>
          </a:p>
          <a:p>
            <a:pPr algn="ctr">
              <a:lnSpc>
                <a:spcPts val="3872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  <a:ea typeface="Archivo Black"/>
                <a:cs typeface="Archivo Black"/>
                <a:sym typeface="Archivo Black"/>
              </a:rPr>
              <a:t>May 2025</a:t>
            </a:r>
          </a:p>
          <a:p>
            <a:pPr algn="ctr">
              <a:lnSpc>
                <a:spcPts val="3872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  <a:ea typeface="Archivo Black"/>
                <a:cs typeface="Archivo Black"/>
                <a:sym typeface="Archivo Black"/>
              </a:rPr>
              <a:t>Jewish Israelis N=730</a:t>
            </a:r>
          </a:p>
          <a:p>
            <a:pPr algn="ctr">
              <a:lnSpc>
                <a:spcPts val="3872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  <a:ea typeface="Archivo Black"/>
                <a:cs typeface="Archivo Black"/>
                <a:sym typeface="Archivo Black"/>
              </a:rPr>
              <a:t>Palestinians (WB) N=730</a:t>
            </a:r>
          </a:p>
        </p:txBody>
      </p:sp>
    </p:spTree>
    <p:extLst>
      <p:ext uri="{BB962C8B-B14F-4D97-AF65-F5344CB8AC3E}">
        <p14:creationId xmlns:p14="http://schemas.microsoft.com/office/powerpoint/2010/main" val="187718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עוד כמה שאלות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86" y="1963057"/>
            <a:ext cx="11330214" cy="4405660"/>
          </a:xfrm>
        </p:spPr>
        <p:txBody>
          <a:bodyPr>
            <a:normAutofit/>
          </a:bodyPr>
          <a:lstStyle/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ההפך מתקווה?</a:t>
            </a:r>
          </a:p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endParaRPr lang="he-IL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קורה כשמימד אחד משפיע על השני יותר מידי?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endParaRPr lang="he-IL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האם תקווה חייבת להיות מלווה במעשים?</a:t>
            </a:r>
          </a:p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endParaRPr lang="he-IL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ההבדל בין אופטמיות לתקווה?</a:t>
            </a:r>
          </a:p>
          <a:p>
            <a:pPr algn="r" rtl="1">
              <a:buClr>
                <a:schemeClr val="accent5">
                  <a:lumMod val="60000"/>
                  <a:lumOff val="40000"/>
                </a:schemeClr>
              </a:buClr>
            </a:pPr>
            <a:endParaRPr lang="he-IL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01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16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איזה מימד יותר חשוב?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27" y="2010230"/>
            <a:ext cx="11753385" cy="5560210"/>
          </a:xfrm>
        </p:spPr>
        <p:txBody>
          <a:bodyPr>
            <a:normAutofit/>
          </a:bodyPr>
          <a:lstStyle/>
          <a:p>
            <a:pPr lvl="1"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ממצאים אמפיריים מצביעים על מימד הרצון</a:t>
            </a:r>
          </a:p>
          <a:p>
            <a:pPr lvl="1"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endParaRPr lang="he-IL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ווסלב האבל 1936-2011</a:t>
            </a:r>
          </a:p>
          <a:p>
            <a:pPr lvl="1"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endParaRPr lang="he-IL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פעילי שלום פלסטינים וישראלים</a:t>
            </a:r>
          </a:p>
        </p:txBody>
      </p:sp>
    </p:spTree>
    <p:extLst>
      <p:ext uri="{BB962C8B-B14F-4D97-AF65-F5344CB8AC3E}">
        <p14:creationId xmlns:p14="http://schemas.microsoft.com/office/powerpoint/2010/main" val="3777896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16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תקווה אופטימלית</a:t>
            </a:r>
            <a:b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תקווה הנשענת על הרצונות ופחות על הציפיות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07" y="2312185"/>
            <a:ext cx="11753385" cy="3430973"/>
          </a:xfrm>
        </p:spPr>
        <p:txBody>
          <a:bodyPr>
            <a:normAutofit/>
          </a:bodyPr>
          <a:lstStyle/>
          <a:p>
            <a:pPr lvl="1" algn="r" rtl="1">
              <a:lnSpc>
                <a:spcPct val="100000"/>
              </a:lnSpc>
            </a:pPr>
            <a:r>
              <a:rPr lang="he-IL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 קיימה – </a:t>
            </a:r>
            <a:r>
              <a:rPr lang="he-IL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פחות מושפעת מהקשיים שבדרך</a:t>
            </a:r>
          </a:p>
          <a:p>
            <a:pPr lvl="1" algn="r" rtl="1">
              <a:lnSpc>
                <a:spcPct val="100000"/>
              </a:lnSpc>
            </a:pPr>
            <a:endParaRPr lang="en-US" sz="3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1" algn="r" rtl="1">
              <a:lnSpc>
                <a:spcPct val="100000"/>
              </a:lnSpc>
            </a:pPr>
            <a:r>
              <a:rPr lang="he-IL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ריאליסטית - </a:t>
            </a:r>
            <a:r>
              <a:rPr lang="he-IL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תקווה שתמיד נטועה במציאות</a:t>
            </a:r>
          </a:p>
          <a:p>
            <a:pPr lvl="1" algn="r" rtl="1">
              <a:lnSpc>
                <a:spcPct val="100000"/>
              </a:lnSpc>
            </a:pPr>
            <a:endParaRPr lang="he-IL" sz="3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lvl="1" algn="r" rtl="1">
              <a:lnSpc>
                <a:spcPct val="100000"/>
              </a:lnSpc>
            </a:pPr>
            <a:r>
              <a:rPr lang="he-IL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אקטיביסטית - </a:t>
            </a:r>
            <a:r>
              <a:rPr lang="he-IL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תקווה שהיא תמיד פעילה</a:t>
            </a:r>
          </a:p>
        </p:txBody>
      </p:sp>
    </p:spTree>
    <p:extLst>
      <p:ext uri="{BB962C8B-B14F-4D97-AF65-F5344CB8AC3E}">
        <p14:creationId xmlns:p14="http://schemas.microsoft.com/office/powerpoint/2010/main" val="2921651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165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היכן אפשר למצוא תקווה היום?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 descr="A group of people standing around a pile of luggage&#10;&#10;Description automatically generated">
            <a:extLst>
              <a:ext uri="{FF2B5EF4-FFF2-40B4-BE49-F238E27FC236}">
                <a16:creationId xmlns:a16="http://schemas.microsoft.com/office/drawing/2014/main" id="{8755CCB6-5CB3-65BF-BD63-E95F69B88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76" y="1438728"/>
            <a:ext cx="8173647" cy="48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881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>
            <a:extLst>
              <a:ext uri="{FF2B5EF4-FFF2-40B4-BE49-F238E27FC236}">
                <a16:creationId xmlns:a16="http://schemas.microsoft.com/office/drawing/2014/main" id="{BE1E29D9-6062-2ADC-B9E5-EB78120668B5}"/>
              </a:ext>
            </a:extLst>
          </p:cNvPr>
          <p:cNvSpPr txBox="1">
            <a:spLocks/>
          </p:cNvSpPr>
          <p:nvPr/>
        </p:nvSpPr>
        <p:spPr bwMode="auto">
          <a:xfrm>
            <a:off x="275152" y="283725"/>
            <a:ext cx="11410201" cy="94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he-IL" sz="3600" b="1" dirty="0">
                <a:solidFill>
                  <a:schemeClr val="accent1">
                    <a:lumMod val="50000"/>
                  </a:schemeClr>
                </a:solidFill>
                <a:latin typeface="Gill Sans Nova" panose="020B0602020104020203" pitchFamily="34" charset="0"/>
                <a:cs typeface="Calibri" panose="020F0502020204030204" pitchFamily="34" charset="0"/>
              </a:rPr>
              <a:t>שאלות?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Gill Sans Nova" panose="020B06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941F15A-2A92-BF26-B4AC-39E023ED7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2" y="2353213"/>
            <a:ext cx="3803038" cy="38030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4A8567C1-CDD2-49B0-0FEF-C87B9523AC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6"/>
          <a:stretch/>
        </p:blipFill>
        <p:spPr>
          <a:xfrm>
            <a:off x="5073847" y="2353213"/>
            <a:ext cx="6728293" cy="380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4135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74AC-1C7A-414C-AB3F-9F70D153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1560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מנבא תקווה לשלום?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216D-F26B-488D-B912-23E2AD8A2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3" y="1279072"/>
            <a:ext cx="11067143" cy="5003482"/>
          </a:xfrm>
        </p:spPr>
        <p:txBody>
          <a:bodyPr>
            <a:noAutofit/>
          </a:bodyPr>
          <a:lstStyle/>
          <a:p>
            <a:pPr marL="0" indent="0" algn="r" defTabSz="914377" rtl="1">
              <a:lnSpc>
                <a:spcPct val="90000"/>
              </a:lnSpc>
              <a:buClrTx/>
              <a:buNone/>
            </a:pP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נוחות עם חוסר וודאות</a:t>
            </a:r>
          </a:p>
          <a:p>
            <a:pPr marL="0" indent="0" algn="r" defTabSz="914377" rtl="1">
              <a:buNone/>
            </a:pP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רמת הרצון לשלום גבוהה יותר בקרב אנשים שנוח להם עם חוסר וודאות יחסית לאנשים שיש להם קושי עם חוסר וודאות. אין קשר </a:t>
            </a:r>
            <a:r>
              <a:rPr lang="he-IL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למימד</a:t>
            </a: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הציפיה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377" rtl="1">
              <a:lnSpc>
                <a:spcPct val="90000"/>
              </a:lnSpc>
              <a:buClrTx/>
              <a:buNone/>
            </a:pPr>
            <a:endParaRPr lang="he-IL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377" rtl="1">
              <a:lnSpc>
                <a:spcPct val="90000"/>
              </a:lnSpc>
              <a:buClrTx/>
              <a:buNone/>
            </a:pP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חוללות פוליטית</a:t>
            </a:r>
          </a:p>
          <a:p>
            <a:pPr marL="0" indent="0" algn="r" defTabSz="914377" rtl="1">
              <a:lnSpc>
                <a:spcPct val="90000"/>
              </a:lnSpc>
              <a:buClrTx/>
              <a:buNone/>
            </a:pP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רמת הציפה (הערכת ההתכנות) גבוהה יותר בקרב אנשים בעלי תפיסת חוללות פוליטית גבוהה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יחסית לאלה בעלי תפיסת חוללות נמוכה. אין קשר </a:t>
            </a:r>
            <a:r>
              <a:rPr lang="he-IL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למימד</a:t>
            </a: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הרצון</a:t>
            </a:r>
          </a:p>
          <a:p>
            <a:pPr marL="0" indent="0" algn="r" defTabSz="914377" rtl="1">
              <a:lnSpc>
                <a:spcPct val="90000"/>
              </a:lnSpc>
              <a:buClrTx/>
              <a:buNone/>
            </a:pPr>
            <a:endParaRPr lang="he-IL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defTabSz="914377" rtl="1">
              <a:lnSpc>
                <a:spcPct val="90000"/>
              </a:lnSpc>
              <a:buClrTx/>
              <a:buNone/>
            </a:pP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הערכת חסר של התקווה בקרב קבוצת החוץ</a:t>
            </a:r>
          </a:p>
          <a:p>
            <a:pPr marL="0" indent="0" algn="r" defTabSz="914377" rtl="1">
              <a:lnSpc>
                <a:spcPct val="90000"/>
              </a:lnSpc>
              <a:buClrTx/>
              <a:buNone/>
            </a:pP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רוב האנשים מבצעים הערכת חסר לרמות התקווה לשלום שיש בצד השני. הערכת החסר הזו מנבאת תקווה נמוכה בשני </a:t>
            </a:r>
            <a:r>
              <a:rPr lang="he-IL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המימדים</a:t>
            </a:r>
            <a:r>
              <a:rPr lang="he-IL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39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990AEB-9A39-CD9A-15BB-472CB367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4" y="188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hope matter?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 collected between 2017-2023 in Cyprus, Israel, WB, and Gaza)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phic 1" descr="Bullseye outline">
            <a:extLst>
              <a:ext uri="{FF2B5EF4-FFF2-40B4-BE49-F238E27FC236}">
                <a16:creationId xmlns:a16="http://schemas.microsoft.com/office/drawing/2014/main" id="{B4978B2B-D7D4-11DD-7D6F-3252C197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5537" y="325531"/>
            <a:ext cx="1334067" cy="13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274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577B16-4964-2552-16D2-12BCAF34FA65}"/>
              </a:ext>
            </a:extLst>
          </p:cNvPr>
          <p:cNvSpPr txBox="1"/>
          <p:nvPr/>
        </p:nvSpPr>
        <p:spPr>
          <a:xfrm>
            <a:off x="956930" y="38954"/>
            <a:ext cx="104304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Predictors of support for peace-promoting policies</a:t>
            </a:r>
          </a:p>
          <a:p>
            <a:pPr algn="ctr"/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across conflicts (N=4,815)  </a:t>
            </a:r>
            <a:endParaRPr lang="he-IL" sz="2400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" name="Graphic 1" descr="Bullseye outline">
            <a:extLst>
              <a:ext uri="{FF2B5EF4-FFF2-40B4-BE49-F238E27FC236}">
                <a16:creationId xmlns:a16="http://schemas.microsoft.com/office/drawing/2014/main" id="{992113DE-67FE-AFBC-F940-9F68D427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5537" y="325531"/>
            <a:ext cx="1334067" cy="13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61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DDEA308-0860-6E6D-2C7D-22A191DF0643}"/>
              </a:ext>
            </a:extLst>
          </p:cNvPr>
          <p:cNvGraphicFramePr/>
          <p:nvPr/>
        </p:nvGraphicFramePr>
        <p:xfrm>
          <a:off x="783049" y="1216204"/>
          <a:ext cx="10345479" cy="486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577B16-4964-2552-16D2-12BCAF34FA65}"/>
              </a:ext>
            </a:extLst>
          </p:cNvPr>
          <p:cNvSpPr txBox="1"/>
          <p:nvPr/>
        </p:nvSpPr>
        <p:spPr>
          <a:xfrm>
            <a:off x="956930" y="38954"/>
            <a:ext cx="104304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Predictors of support for peace-promoting policies</a:t>
            </a:r>
          </a:p>
          <a:p>
            <a:pPr algn="ctr"/>
            <a:r>
              <a:rPr lang="en-US" sz="24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across conflicts (N=4,815)  </a:t>
            </a:r>
            <a:endParaRPr lang="he-IL" sz="2400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207B69-252F-3B67-EBFD-2C0705C5BBBE}"/>
              </a:ext>
            </a:extLst>
          </p:cNvPr>
          <p:cNvGrpSpPr/>
          <p:nvPr/>
        </p:nvGrpSpPr>
        <p:grpSpPr>
          <a:xfrm>
            <a:off x="1143546" y="5355367"/>
            <a:ext cx="5028628" cy="1172375"/>
            <a:chOff x="1212687" y="5765846"/>
            <a:chExt cx="5028628" cy="1172375"/>
          </a:xfrm>
        </p:grpSpPr>
        <p:pic>
          <p:nvPicPr>
            <p:cNvPr id="6" name="Graphic 1" descr="Arrow: Slight curve with solid fill">
              <a:extLst>
                <a:ext uri="{FF2B5EF4-FFF2-40B4-BE49-F238E27FC236}">
                  <a16:creationId xmlns:a16="http://schemas.microsoft.com/office/drawing/2014/main" id="{8E0EF3F0-A5DD-F923-BA16-41B5B2DF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274548" flipV="1">
              <a:off x="5326915" y="5936934"/>
              <a:ext cx="914400" cy="1001287"/>
            </a:xfrm>
            <a:prstGeom prst="rect">
              <a:avLst/>
            </a:prstGeom>
          </p:spPr>
        </p:pic>
        <p:pic>
          <p:nvPicPr>
            <p:cNvPr id="7" name="Graphic 1" descr="Arrow: Slight curve with solid fill">
              <a:extLst>
                <a:ext uri="{FF2B5EF4-FFF2-40B4-BE49-F238E27FC236}">
                  <a16:creationId xmlns:a16="http://schemas.microsoft.com/office/drawing/2014/main" id="{AAD5BBB3-564E-1BA9-49FB-DC3B5DBE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268790">
              <a:off x="1212687" y="5765846"/>
              <a:ext cx="914400" cy="914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03A39F-F969-1B08-83BE-B7C559058B9B}"/>
              </a:ext>
            </a:extLst>
          </p:cNvPr>
          <p:cNvGrpSpPr/>
          <p:nvPr/>
        </p:nvGrpSpPr>
        <p:grpSpPr>
          <a:xfrm>
            <a:off x="2505652" y="875742"/>
            <a:ext cx="3154328" cy="709312"/>
            <a:chOff x="2608522" y="1321512"/>
            <a:chExt cx="3154328" cy="709312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E400060-EB57-5689-D543-64573F7AABB3}"/>
                </a:ext>
              </a:extLst>
            </p:cNvPr>
            <p:cNvSpPr/>
            <p:nvPr/>
          </p:nvSpPr>
          <p:spPr>
            <a:xfrm rot="16200000">
              <a:off x="4051943" y="319918"/>
              <a:ext cx="267485" cy="3154328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19AA46C6-296A-BB7F-6AF3-DA029BD6A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169" y="1321512"/>
              <a:ext cx="4930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001" sz="3200" b="1" i="1" dirty="0">
                  <a:latin typeface="Calibri" pitchFamily="34" charset="0"/>
                </a:rPr>
                <a:t>*</a:t>
              </a:r>
              <a:endParaRPr lang="en-US" sz="3200" b="1" dirty="0">
                <a:latin typeface="Calibri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38E5F3-2B1A-DD16-B743-7A6D3D665390}"/>
              </a:ext>
            </a:extLst>
          </p:cNvPr>
          <p:cNvSpPr txBox="1"/>
          <p:nvPr/>
        </p:nvSpPr>
        <p:spPr>
          <a:xfrm>
            <a:off x="5065795" y="6408567"/>
            <a:ext cx="698248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/>
              <a:t>Note: Only includes factors that had significant effects on policy preference </a:t>
            </a:r>
            <a:endParaRPr lang="he-IL" sz="1600" dirty="0"/>
          </a:p>
        </p:txBody>
      </p:sp>
      <p:pic>
        <p:nvPicPr>
          <p:cNvPr id="9" name="Graphic 8" descr="Bullseye outline">
            <a:extLst>
              <a:ext uri="{FF2B5EF4-FFF2-40B4-BE49-F238E27FC236}">
                <a16:creationId xmlns:a16="http://schemas.microsoft.com/office/drawing/2014/main" id="{66F79765-88F4-5E53-CEFA-85BCCB9297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95537" y="325531"/>
            <a:ext cx="1334067" cy="13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55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FAB8E6-E51C-7347-3746-5DE520D45471}"/>
              </a:ext>
            </a:extLst>
          </p:cNvPr>
          <p:cNvGrpSpPr/>
          <p:nvPr/>
        </p:nvGrpSpPr>
        <p:grpSpPr>
          <a:xfrm>
            <a:off x="6739573" y="359233"/>
            <a:ext cx="4733971" cy="6133647"/>
            <a:chOff x="0" y="0"/>
            <a:chExt cx="2370455" cy="3124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4D7921-0C70-9BDA-9EC5-4D5886C6B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" t="5682" r="5201" b="5248"/>
            <a:stretch/>
          </p:blipFill>
          <p:spPr bwMode="auto">
            <a:xfrm>
              <a:off x="0" y="0"/>
              <a:ext cx="2370455" cy="3124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1D566B9C-3B6B-8111-5220-C67EFE7B0F9F}"/>
                </a:ext>
              </a:extLst>
            </p:cNvPr>
            <p:cNvSpPr txBox="1"/>
            <p:nvPr/>
          </p:nvSpPr>
          <p:spPr>
            <a:xfrm>
              <a:off x="146843" y="2417948"/>
              <a:ext cx="2076768" cy="5384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189" fontAlgn="auto"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en-US" sz="2100" b="1" dirty="0">
                  <a:solidFill>
                    <a:srgbClr val="FFFFFF"/>
                  </a:solidFill>
                  <a:latin typeface="Franklin Gothic Medium Cond" panose="020B06060304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Oxford University Press</a:t>
              </a:r>
            </a:p>
          </p:txBody>
        </p:sp>
      </p:grpSp>
      <p:sp>
        <p:nvSpPr>
          <p:cNvPr id="3" name="Text Box 2">
            <a:extLst>
              <a:ext uri="{FF2B5EF4-FFF2-40B4-BE49-F238E27FC236}">
                <a16:creationId xmlns:a16="http://schemas.microsoft.com/office/drawing/2014/main" id="{739204DD-D099-2AF5-3F6F-C9DEA1B73148}"/>
              </a:ext>
            </a:extLst>
          </p:cNvPr>
          <p:cNvSpPr txBox="1"/>
          <p:nvPr/>
        </p:nvSpPr>
        <p:spPr>
          <a:xfrm>
            <a:off x="7032829" y="1326067"/>
            <a:ext cx="3661570" cy="105718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189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100" b="1" dirty="0">
                <a:solidFill>
                  <a:srgbClr val="FFFFFF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HOPE AMIDST CONFLICT</a:t>
            </a:r>
          </a:p>
          <a:p>
            <a:pPr defTabSz="457189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100" b="1" dirty="0">
                <a:solidFill>
                  <a:srgbClr val="FFFFFF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Oded </a:t>
            </a:r>
            <a:r>
              <a:rPr lang="en-US" sz="2100" b="1" dirty="0" err="1">
                <a:solidFill>
                  <a:srgbClr val="FFFFFF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Adomi</a:t>
            </a:r>
            <a:r>
              <a:rPr lang="en-US" sz="2100" b="1" dirty="0">
                <a:solidFill>
                  <a:srgbClr val="FFFFFF"/>
                </a:solidFill>
                <a:latin typeface="Franklin Gothic Medium Cond" panose="020B06060304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Leshem</a:t>
            </a:r>
          </a:p>
          <a:p>
            <a:pPr algn="ctr" defTabSz="457189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2100" b="1" dirty="0">
              <a:solidFill>
                <a:srgbClr val="FFFFFF"/>
              </a:solidFill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457189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2100" b="1" dirty="0">
              <a:solidFill>
                <a:srgbClr val="FFFFFF"/>
              </a:solidFill>
              <a:latin typeface="Franklin Gothic Medium Cond" panose="020B06060304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D598B9-03EE-4C0E-A370-1C9E649F2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608913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תקווה בזמני משבר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C49CBF-80DA-7B01-9524-57EFEE45F474}"/>
              </a:ext>
            </a:extLst>
          </p:cNvPr>
          <p:cNvSpPr txBox="1">
            <a:spLocks/>
          </p:cNvSpPr>
          <p:nvPr/>
        </p:nvSpPr>
        <p:spPr>
          <a:xfrm>
            <a:off x="1243080" y="4822148"/>
            <a:ext cx="4448998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ד"ר עודד אדומי לשם</a:t>
            </a:r>
          </a:p>
          <a:p>
            <a:pPr>
              <a:spcAft>
                <a:spcPts val="600"/>
              </a:spcAft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האוניברסיטה העברית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777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2A89-7A84-4DEF-BB5D-EA4A9183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0" y="-234376"/>
            <a:ext cx="12352941" cy="9862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Hope for Conflict Resolution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99D5F0-43CC-4244-9A20-493C396F7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4227"/>
          <a:stretch/>
        </p:blipFill>
        <p:spPr>
          <a:xfrm>
            <a:off x="2713321" y="617525"/>
            <a:ext cx="6686937" cy="6121565"/>
          </a:xfrm>
        </p:spPr>
      </p:pic>
      <p:pic>
        <p:nvPicPr>
          <p:cNvPr id="3" name="Graphic 2" descr="Gauge outline">
            <a:extLst>
              <a:ext uri="{FF2B5EF4-FFF2-40B4-BE49-F238E27FC236}">
                <a16:creationId xmlns:a16="http://schemas.microsoft.com/office/drawing/2014/main" id="{092DB389-BB4B-7B1D-20E3-0459E4834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9054" y="0"/>
            <a:ext cx="1169491" cy="1169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AB15C7-8DE3-EAAF-3A63-D599315C3FDC}"/>
              </a:ext>
            </a:extLst>
          </p:cNvPr>
          <p:cNvSpPr txBox="1"/>
          <p:nvPr/>
        </p:nvSpPr>
        <p:spPr>
          <a:xfrm>
            <a:off x="10368944" y="5854700"/>
            <a:ext cx="114486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N=600</a:t>
            </a:r>
            <a:endParaRPr lang="he-IL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6DBDF6-C3A0-F9D1-99B7-73F54F205385}"/>
                  </a:ext>
                </a:extLst>
              </p14:cNvPr>
              <p14:cNvContentPartPr/>
              <p14:nvPr/>
            </p14:nvContentPartPr>
            <p14:xfrm>
              <a:off x="5458608" y="284335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6DBDF6-C3A0-F9D1-99B7-73F54F2053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5968" y="278071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2756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2A89-7A84-4DEF-BB5D-EA4A9183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0" y="-234376"/>
            <a:ext cx="12352941" cy="9862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Hope for Conflict Resolution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99D5F0-43CC-4244-9A20-493C396F7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 b="4227"/>
          <a:stretch/>
        </p:blipFill>
        <p:spPr>
          <a:xfrm>
            <a:off x="2713321" y="617525"/>
            <a:ext cx="6686937" cy="6121565"/>
          </a:xfrm>
        </p:spPr>
      </p:pic>
      <p:pic>
        <p:nvPicPr>
          <p:cNvPr id="3" name="Graphic 2" descr="Gauge outline">
            <a:extLst>
              <a:ext uri="{FF2B5EF4-FFF2-40B4-BE49-F238E27FC236}">
                <a16:creationId xmlns:a16="http://schemas.microsoft.com/office/drawing/2014/main" id="{092DB389-BB4B-7B1D-20E3-0459E4834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9054" y="0"/>
            <a:ext cx="1169491" cy="1169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523099-BBB4-2041-18F2-6752E4C7F6AD}"/>
              </a:ext>
            </a:extLst>
          </p:cNvPr>
          <p:cNvSpPr txBox="1"/>
          <p:nvPr/>
        </p:nvSpPr>
        <p:spPr>
          <a:xfrm>
            <a:off x="10368944" y="5854700"/>
            <a:ext cx="114486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N=380</a:t>
            </a:r>
            <a:endParaRPr lang="he-IL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AD76E9-E166-E3D7-74DA-9A1D5F81FC2C}"/>
                  </a:ext>
                </a:extLst>
              </p14:cNvPr>
              <p14:cNvContentPartPr/>
              <p14:nvPr/>
            </p14:nvContentPartPr>
            <p14:xfrm>
              <a:off x="5019768" y="264247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AD76E9-E166-E3D7-74DA-9A1D5F81FC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6768" y="257947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372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09112-3E96-6156-549D-ADE154EE5715}"/>
              </a:ext>
            </a:extLst>
          </p:cNvPr>
          <p:cNvSpPr txBox="1">
            <a:spLocks/>
          </p:cNvSpPr>
          <p:nvPr/>
        </p:nvSpPr>
        <p:spPr>
          <a:xfrm>
            <a:off x="3871500" y="1382947"/>
            <a:ext cx="4448999" cy="2046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70000"/>
              </a:lnSpc>
              <a:spcAft>
                <a:spcPts val="600"/>
              </a:spcAft>
            </a:pPr>
            <a:r>
              <a:rPr lang="he-IL" sz="43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כיצד הייתם מציירים תקווה?</a:t>
            </a:r>
            <a:endParaRPr lang="en-US" sz="43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295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A25380E5-D819-4012-6036-954CCB420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/>
        </p:blipFill>
        <p:spPr>
          <a:xfrm>
            <a:off x="3608708" y="24704"/>
            <a:ext cx="4974583" cy="7001738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CE185-2356-08BE-68D5-123E540BAE07}"/>
              </a:ext>
            </a:extLst>
          </p:cNvPr>
          <p:cNvSpPr txBox="1"/>
          <p:nvPr/>
        </p:nvSpPr>
        <p:spPr>
          <a:xfrm flipH="1">
            <a:off x="8991600" y="6377688"/>
            <a:ext cx="333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b="0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Roboto Slab"/>
              </a:rPr>
              <a:t>George Frederic Watts, 1886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306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82CF-4BCD-B974-CA9E-ED53C038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243"/>
            <a:ext cx="10515600" cy="434857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מדוע כדאי להימנע מתקווה?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CBC2-94EA-BD45-76C7-6F926966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49" y="1030514"/>
            <a:ext cx="11056465" cy="5609772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תקווה כרוכה בסבל 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"התקווה היא הרעה הגדולה ביותר כי היא מאריכה את כאבו של האדם." </a:t>
            </a:r>
            <a:r>
              <a:rPr lang="he-IL" sz="2000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ניטשה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תקווה נובעת מטיפשות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"תקווה היא הנטיה של הנפש להאמין שמה שאנחנו רוצים אכן יתגשם." </a:t>
            </a:r>
            <a:r>
              <a:rPr lang="he-IL" sz="2000" i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דקרט</a:t>
            </a:r>
            <a:endParaRPr lang="he-IL" sz="2000" i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תקווה דורשת מאמץ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תקווה מצריכה שינוי התנהגותי ומשאבים מנטליים. </a:t>
            </a:r>
            <a:r>
              <a:rPr lang="he-IL" sz="2000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אריק פרום</a:t>
            </a:r>
            <a:endParaRPr lang="en-US" sz="2000" i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תקווה כיוהרה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הכוח של בני האדם טמון ביכולת להסתגל למציאות לא רק לשנות אותה. </a:t>
            </a:r>
            <a:r>
              <a:rPr lang="he-IL" sz="2000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אריסטו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he-IL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הערך של תקווה תלוי תרבות</a:t>
            </a:r>
            <a:endParaRPr lang="en-US" b="1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96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B457-C5D9-3CC9-0DAD-16E481EC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למה תקווה היא חיובית והכרחית?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FE5A-0CCF-B1CA-5B13-CE869E70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35" y="1713390"/>
            <a:ext cx="11659530" cy="5057524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תקווה היא צורך קיומי, בלעדיה האדם מפסיק להיות </a:t>
            </a:r>
            <a:r>
              <a:rPr lang="he-IL" sz="2000" dirty="0">
                <a:latin typeface="+mj-lt"/>
                <a:ea typeface="+mj-ea"/>
                <a:cs typeface="Calibri" panose="020F0502020204030204" pitchFamily="34" charset="0"/>
              </a:rPr>
              <a:t>(פרנקל)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כל הקידמה האנושית מונעת מתקווה </a:t>
            </a:r>
            <a:r>
              <a:rPr lang="he-IL" sz="2000" dirty="0">
                <a:latin typeface="+mj-lt"/>
                <a:ea typeface="+mj-ea"/>
                <a:cs typeface="Calibri" panose="020F0502020204030204" pitchFamily="34" charset="0"/>
              </a:rPr>
              <a:t>(בלוך)  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תקווה היא מכניזם התמודדות משמעותי בתקופות מאתגרות </a:t>
            </a:r>
            <a:r>
              <a:rPr lang="he-IL" sz="2000" dirty="0">
                <a:latin typeface="+mj-lt"/>
                <a:ea typeface="+mj-ea"/>
                <a:cs typeface="Calibri" panose="020F0502020204030204" pitchFamily="34" charset="0"/>
              </a:rPr>
              <a:t>(ברזניץ)</a:t>
            </a:r>
            <a:endParaRPr lang="en-US" sz="2000" dirty="0">
              <a:latin typeface="+mj-lt"/>
              <a:ea typeface="+mj-ea"/>
              <a:cs typeface="Calibri" panose="020F0502020204030204" pitchFamily="34" charset="0"/>
            </a:endParaRPr>
          </a:p>
          <a:p>
            <a:pPr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תקווה מנבאת </a:t>
            </a:r>
            <a:r>
              <a:rPr lang="en-US" sz="3000" dirty="0">
                <a:latin typeface="+mj-lt"/>
                <a:ea typeface="+mj-ea"/>
                <a:cs typeface="Calibri" panose="020F0502020204030204" pitchFamily="34" charset="0"/>
              </a:rPr>
              <a:t>subjective well being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, השגים בלימודים ובספורט, יכולת פתירת בעיות, ו... אריכות ימים </a:t>
            </a:r>
            <a:r>
              <a:rPr lang="he-IL" sz="2000" dirty="0">
                <a:latin typeface="+mj-lt"/>
                <a:ea typeface="+mj-ea"/>
                <a:cs typeface="Calibri" panose="020F0502020204030204" pitchFamily="34" charset="0"/>
              </a:rPr>
              <a:t>(סניידר, לי)</a:t>
            </a:r>
          </a:p>
          <a:p>
            <a:pPr algn="r" rtl="1">
              <a:lnSpc>
                <a:spcPct val="100000"/>
              </a:lnSpc>
              <a:buClr>
                <a:schemeClr val="accent5">
                  <a:lumMod val="60000"/>
                  <a:lumOff val="40000"/>
                </a:schemeClr>
              </a:buClr>
            </a:pPr>
            <a:endParaRPr lang="en-GB" sz="2000" dirty="0"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9FF73B-4F68-DA1D-AE61-B921E35BFE47}"/>
              </a:ext>
            </a:extLst>
          </p:cNvPr>
          <p:cNvSpPr txBox="1">
            <a:spLocks/>
          </p:cNvSpPr>
          <p:nvPr/>
        </p:nvSpPr>
        <p:spPr>
          <a:xfrm>
            <a:off x="2670628" y="5255985"/>
            <a:ext cx="6850743" cy="1325563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האם יש דרך למקסם את היתרונות של תקווה</a:t>
            </a:r>
          </a:p>
          <a:p>
            <a:pPr algn="ctr"/>
            <a:r>
              <a:rPr lang="he-IL" sz="3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ולהקטין את השפעת חסרונותיה?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34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B457-C5D9-3CC9-0DAD-16E481ECB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תקווה ביהדות, בעברית, ובישראליות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FE5A-0CCF-B1CA-5B13-CE869E70F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13" y="1171852"/>
            <a:ext cx="11659530" cy="5530789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תקווה: שורש: </a:t>
            </a:r>
            <a:r>
              <a:rPr lang="he-IL" sz="3000" b="1" dirty="0">
                <a:latin typeface="+mj-lt"/>
                <a:ea typeface="+mj-ea"/>
                <a:cs typeface="Calibri" panose="020F0502020204030204" pitchFamily="34" charset="0"/>
              </a:rPr>
              <a:t>ק ו י, 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מקווה (מים), קו (ישר), דומה למילה </a:t>
            </a:r>
            <a:r>
              <a:rPr lang="ar-AE" dirty="0"/>
              <a:t>قُوَّة</a:t>
            </a:r>
            <a:r>
              <a:rPr lang="he-IL" dirty="0"/>
              <a:t> 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"כוח" בערבית</a:t>
            </a:r>
          </a:p>
          <a:p>
            <a:pPr algn="r" rtl="1">
              <a:lnSpc>
                <a:spcPct val="100000"/>
              </a:lnSpc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תקווה כחוט: "הִנֵּה אֲנַחְנוּ בָאִים בָּאָרֶץ, אֶת </a:t>
            </a:r>
            <a:r>
              <a:rPr lang="he-IL" sz="3000" b="1" dirty="0" err="1">
                <a:latin typeface="+mj-lt"/>
                <a:ea typeface="+mj-ea"/>
                <a:cs typeface="Calibri" panose="020F0502020204030204" pitchFamily="34" charset="0"/>
              </a:rPr>
              <a:t>תִּקְוַת</a:t>
            </a:r>
            <a:r>
              <a:rPr lang="he-IL" sz="3000" b="1" dirty="0"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חוּט הַשָּׁנִי הַזֶּה תִּקְשְׁרִי בַּחַלּוֹן אֲשֶׁר הוֹרַדְתֵּנוּ בוֹ, וְאֶת אָבִיךְ וְאֶת </a:t>
            </a:r>
            <a:r>
              <a:rPr lang="he-IL" sz="3000" dirty="0" err="1">
                <a:latin typeface="+mj-lt"/>
                <a:ea typeface="+mj-ea"/>
                <a:cs typeface="Calibri" panose="020F0502020204030204" pitchFamily="34" charset="0"/>
              </a:rPr>
              <a:t>אִמֵּך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ְ וְאֶת אַחַיִךְ וְאֵת </a:t>
            </a:r>
            <a:r>
              <a:rPr lang="he-IL" sz="3000" dirty="0" err="1">
                <a:latin typeface="+mj-lt"/>
                <a:ea typeface="+mj-ea"/>
                <a:cs typeface="Calibri" panose="020F0502020204030204" pitchFamily="34" charset="0"/>
              </a:rPr>
              <a:t>כׇּל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 בֵּית אָבִיךְ תַּאַסְפִי אֵלַיִךְ הַבָּיְתָה"... וַתֹּאמֶר כְּדִבְרֵיכֶם כֶּן הוּא וַתְּשַׁלְּחֵם וַיֵּלֵכוּ וַתִּקְשֹׁר אֶת </a:t>
            </a:r>
            <a:r>
              <a:rPr lang="he-IL" sz="3000" b="1" dirty="0" err="1">
                <a:latin typeface="+mj-lt"/>
                <a:ea typeface="+mj-ea"/>
                <a:cs typeface="Calibri" panose="020F0502020204030204" pitchFamily="34" charset="0"/>
              </a:rPr>
              <a:t>תִּקְוַת</a:t>
            </a:r>
            <a:r>
              <a:rPr lang="he-IL" sz="3000" b="1" dirty="0"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הַשָּׁנִי</a:t>
            </a:r>
            <a:r>
              <a:rPr lang="he-IL" sz="3000" b="1" dirty="0"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בַּחַלּוֹן" (יהושע, ב).</a:t>
            </a:r>
          </a:p>
          <a:p>
            <a:pPr algn="r" rtl="1">
              <a:lnSpc>
                <a:spcPct val="100000"/>
              </a:lnSpc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תקווה ומלחמה: "מִנְעִי קוֹלֵךְ מִבֶּכִי וְעֵינַיִךְ מִדִּמְעָה כִּי יֵשׁ שָׂכָר </a:t>
            </a:r>
            <a:r>
              <a:rPr lang="he-IL" sz="3000" dirty="0" err="1">
                <a:latin typeface="+mj-lt"/>
                <a:ea typeface="+mj-ea"/>
                <a:cs typeface="Calibri" panose="020F0502020204030204" pitchFamily="34" charset="0"/>
              </a:rPr>
              <a:t>לִפְעֻלָּתֵך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ְ נְאֻם ה' וְשָׁבוּ מֵאֶרֶץ אוֹיֵב. </a:t>
            </a:r>
            <a:r>
              <a:rPr lang="he-IL" sz="3000" b="1" dirty="0">
                <a:latin typeface="+mj-lt"/>
                <a:ea typeface="+mj-ea"/>
                <a:cs typeface="Calibri" panose="020F0502020204030204" pitchFamily="34" charset="0"/>
              </a:rPr>
              <a:t>וְיֵשׁ תִּקְוָה לְאַחֲרִיתֵךְ 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נְאֻם ה' וְשָׁבוּ בָנִים לִגְבוּלָם.</a:t>
            </a:r>
            <a:r>
              <a:rPr lang="en-US" sz="3000" dirty="0">
                <a:latin typeface="+mj-lt"/>
                <a:ea typeface="+mj-ea"/>
                <a:cs typeface="Calibri" panose="020F0502020204030204" pitchFamily="34" charset="0"/>
              </a:rPr>
              <a:t>"</a:t>
            </a: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 (ירמיהו, לא)</a:t>
            </a:r>
          </a:p>
          <a:p>
            <a:pPr algn="r" rtl="1">
              <a:lnSpc>
                <a:spcPct val="100000"/>
              </a:lnSpc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cs typeface="Calibri" panose="020F0502020204030204" pitchFamily="34" charset="0"/>
              </a:rPr>
              <a:t>בהטיות שונות, </a:t>
            </a:r>
            <a:r>
              <a:rPr lang="en-US" sz="3000" dirty="0">
                <a:cs typeface="Calibri" panose="020F0502020204030204" pitchFamily="34" charset="0"/>
              </a:rPr>
              <a:t>,</a:t>
            </a:r>
            <a:r>
              <a:rPr lang="he-IL" sz="3000" dirty="0">
                <a:cs typeface="Calibri" panose="020F0502020204030204" pitchFamily="34" charset="0"/>
              </a:rPr>
              <a:t>תקווה מוזכרת 77 פעמים בתנ"ך, הכי הרבה פעמים בספר...</a:t>
            </a:r>
          </a:p>
          <a:p>
            <a:pPr algn="r" rtl="1">
              <a:lnSpc>
                <a:spcPct val="100000"/>
              </a:lnSpc>
              <a:spcBef>
                <a:spcPts val="1800"/>
              </a:spcBef>
              <a:buClr>
                <a:schemeClr val="accent5">
                  <a:lumMod val="60000"/>
                  <a:lumOff val="40000"/>
                </a:schemeClr>
              </a:buClr>
            </a:pPr>
            <a:r>
              <a:rPr lang="he-IL" sz="3000" dirty="0">
                <a:latin typeface="+mj-lt"/>
                <a:ea typeface="+mj-ea"/>
                <a:cs typeface="Calibri" panose="020F0502020204030204" pitchFamily="34" charset="0"/>
              </a:rPr>
              <a:t>המדינה היחידה שתקווה היא תמה מרכזית בהמנון הלאומי... </a:t>
            </a:r>
            <a:endParaRPr lang="he-IL" sz="2000" dirty="0">
              <a:latin typeface="+mj-lt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38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מהי תקווה?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92" y="1438728"/>
            <a:ext cx="10416208" cy="4868863"/>
          </a:xfrm>
        </p:spPr>
        <p:txBody>
          <a:bodyPr>
            <a:normAutofit lnSpcReduction="10000"/>
          </a:bodyPr>
          <a:lstStyle/>
          <a:p>
            <a:pPr algn="r" rtl="1">
              <a:buClr>
                <a:schemeClr val="accent6"/>
              </a:buClr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chemeClr val="accent6"/>
              </a:buClr>
              <a:buNone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“A d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esire accompanied by an expectation of fulfillment”</a:t>
            </a:r>
          </a:p>
          <a:p>
            <a:pPr algn="l">
              <a:buClr>
                <a:schemeClr val="accent6"/>
              </a:buClr>
            </a:pPr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6"/>
              </a:buClr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רצון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 להשיג מטרה ("שוויון" "צדק" "שלום" )</a:t>
            </a:r>
          </a:p>
          <a:p>
            <a:pPr algn="r" rtl="1">
              <a:buClr>
                <a:schemeClr val="accent6"/>
              </a:buClr>
            </a:pPr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צפי </a:t>
            </a: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שהמטרה אכן יכולה להתגשם</a:t>
            </a:r>
          </a:p>
          <a:p>
            <a:pPr algn="r" rtl="1">
              <a:buClr>
                <a:schemeClr val="accent6"/>
              </a:buClr>
            </a:pP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6"/>
              </a:buClr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שני המימדים הכרחיים ומספקים</a:t>
            </a:r>
          </a:p>
          <a:p>
            <a:pPr algn="r" rtl="1">
              <a:buClr>
                <a:schemeClr val="accent6"/>
              </a:buClr>
            </a:pP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Clr>
                <a:schemeClr val="accent6"/>
              </a:buClr>
            </a:pPr>
            <a:r>
              <a:rPr 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המילה "תקווה" מבלבלת </a:t>
            </a:r>
            <a:endParaRPr lang="he-I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05AC58-66FB-53A1-5892-A28004F7686C}"/>
              </a:ext>
            </a:extLst>
          </p:cNvPr>
          <p:cNvCxnSpPr>
            <a:cxnSpLocks/>
          </p:cNvCxnSpPr>
          <p:nvPr/>
        </p:nvCxnSpPr>
        <p:spPr>
          <a:xfrm>
            <a:off x="6000274" y="2348780"/>
            <a:ext cx="19847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FF3DEF-CB31-49C8-A391-2F7C6A26BEAC}"/>
              </a:ext>
            </a:extLst>
          </p:cNvPr>
          <p:cNvCxnSpPr>
            <a:cxnSpLocks/>
          </p:cNvCxnSpPr>
          <p:nvPr/>
        </p:nvCxnSpPr>
        <p:spPr>
          <a:xfrm>
            <a:off x="1605646" y="2341523"/>
            <a:ext cx="850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9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23CBE9-FED5-5E97-9210-6421E2A51F2F}"/>
              </a:ext>
            </a:extLst>
          </p:cNvPr>
          <p:cNvGraphicFramePr/>
          <p:nvPr/>
        </p:nvGraphicFramePr>
        <p:xfrm>
          <a:off x="584200" y="225631"/>
          <a:ext cx="11214100" cy="650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86231A6-D400-63F8-8836-470F1B00B0C7}"/>
              </a:ext>
            </a:extLst>
          </p:cNvPr>
          <p:cNvCxnSpPr/>
          <p:nvPr/>
        </p:nvCxnSpPr>
        <p:spPr>
          <a:xfrm>
            <a:off x="3304308" y="2940050"/>
            <a:ext cx="0" cy="9779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D53DB-8774-B55F-7D94-AEA7AF5700DD}"/>
              </a:ext>
            </a:extLst>
          </p:cNvPr>
          <p:cNvCxnSpPr/>
          <p:nvPr/>
        </p:nvCxnSpPr>
        <p:spPr>
          <a:xfrm flipH="1">
            <a:off x="5292025" y="6556169"/>
            <a:ext cx="1663700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1977225-432D-66FE-5CFF-FF6047C6740E}"/>
              </a:ext>
            </a:extLst>
          </p:cNvPr>
          <p:cNvSpPr/>
          <p:nvPr/>
        </p:nvSpPr>
        <p:spPr>
          <a:xfrm rot="2304582">
            <a:off x="3903657" y="1337519"/>
            <a:ext cx="2745798" cy="2094487"/>
          </a:xfrm>
          <a:custGeom>
            <a:avLst/>
            <a:gdLst>
              <a:gd name="connsiteX0" fmla="*/ 0 w 2745798"/>
              <a:gd name="connsiteY0" fmla="*/ 1047244 h 2094487"/>
              <a:gd name="connsiteX1" fmla="*/ 1372899 w 2745798"/>
              <a:gd name="connsiteY1" fmla="*/ 0 h 2094487"/>
              <a:gd name="connsiteX2" fmla="*/ 2745798 w 2745798"/>
              <a:gd name="connsiteY2" fmla="*/ 1047244 h 2094487"/>
              <a:gd name="connsiteX3" fmla="*/ 1372899 w 2745798"/>
              <a:gd name="connsiteY3" fmla="*/ 2094488 h 2094487"/>
              <a:gd name="connsiteX4" fmla="*/ 0 w 2745798"/>
              <a:gd name="connsiteY4" fmla="*/ 1047244 h 20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5798" h="2094487" extrusionOk="0">
                <a:moveTo>
                  <a:pt x="0" y="1047244"/>
                </a:moveTo>
                <a:cubicBezTo>
                  <a:pt x="58874" y="609036"/>
                  <a:pt x="462513" y="-36097"/>
                  <a:pt x="1372899" y="0"/>
                </a:cubicBezTo>
                <a:cubicBezTo>
                  <a:pt x="2110294" y="3271"/>
                  <a:pt x="2768045" y="460409"/>
                  <a:pt x="2745798" y="1047244"/>
                </a:cubicBezTo>
                <a:cubicBezTo>
                  <a:pt x="2757487" y="1668292"/>
                  <a:pt x="2078994" y="1960220"/>
                  <a:pt x="1372899" y="2094488"/>
                </a:cubicBezTo>
                <a:cubicBezTo>
                  <a:pt x="691215" y="2087067"/>
                  <a:pt x="-48251" y="1584447"/>
                  <a:pt x="0" y="1047244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D3F10-BEC3-0698-C9E8-B983B6A876EC}"/>
              </a:ext>
            </a:extLst>
          </p:cNvPr>
          <p:cNvSpPr txBox="1"/>
          <p:nvPr/>
        </p:nvSpPr>
        <p:spPr>
          <a:xfrm>
            <a:off x="4216942" y="449589"/>
            <a:ext cx="381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800" b="1" dirty="0">
                <a:solidFill>
                  <a:schemeClr val="accent4">
                    <a:lumMod val="50000"/>
                  </a:schemeClr>
                </a:solidFill>
                <a:latin typeface="Gill Sans Nova" panose="020B0602020104020203" pitchFamily="34" charset="0"/>
                <a:ea typeface="+mj-ea"/>
                <a:cs typeface="Calibri" panose="020F0502020204030204" pitchFamily="34" charset="0"/>
              </a:rPr>
              <a:t>המודל הדו-מימדי של תקווה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Gill Sans Nova" panose="020B0602020104020203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E878C-73E7-8ED8-DE57-D15CB43257BF}"/>
              </a:ext>
            </a:extLst>
          </p:cNvPr>
          <p:cNvSpPr txBox="1"/>
          <p:nvPr/>
        </p:nvSpPr>
        <p:spPr>
          <a:xfrm>
            <a:off x="9347200" y="4437165"/>
            <a:ext cx="2260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anose="020B0502020104020203" pitchFamily="34" charset="0"/>
                <a:cs typeface="+mn-cs"/>
              </a:rPr>
              <a:t>The darker the color the higher the hope</a:t>
            </a:r>
            <a:endParaRPr lang="he-IL" sz="2400" dirty="0">
              <a:solidFill>
                <a:schemeClr val="tx1">
                  <a:lumMod val="85000"/>
                  <a:lumOff val="15000"/>
                </a:schemeClr>
              </a:solidFill>
              <a:latin typeface="Gill Sans MT" panose="020B05020201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7217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58358</TotalTime>
  <Words>690</Words>
  <Application>Microsoft Office PowerPoint</Application>
  <PresentationFormat>מסך רחב</PresentationFormat>
  <Paragraphs>114</Paragraphs>
  <Slides>21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Franklin Gothic Medium Cond</vt:lpstr>
      <vt:lpstr>Gill Sans MT</vt:lpstr>
      <vt:lpstr>Gill Sans Nova</vt:lpstr>
      <vt:lpstr>Roboto Slab</vt:lpstr>
      <vt:lpstr>Times New Roman</vt:lpstr>
      <vt:lpstr>Office Theme</vt:lpstr>
      <vt:lpstr>מצגת של PowerPoint‏</vt:lpstr>
      <vt:lpstr>תקווה בזמני משבר</vt:lpstr>
      <vt:lpstr>מצגת של PowerPoint‏</vt:lpstr>
      <vt:lpstr>מצגת של PowerPoint‏</vt:lpstr>
      <vt:lpstr>מדוע כדאי להימנע מתקווה?</vt:lpstr>
      <vt:lpstr>למה תקווה היא חיובית והכרחית?</vt:lpstr>
      <vt:lpstr>תקווה ביהדות, בעברית, ובישראליות</vt:lpstr>
      <vt:lpstr>מהי תקווה?</vt:lpstr>
      <vt:lpstr>מצגת של PowerPoint‏</vt:lpstr>
      <vt:lpstr>מצגת של PowerPoint‏</vt:lpstr>
      <vt:lpstr>עוד כמה שאלות</vt:lpstr>
      <vt:lpstr>איזה מימד יותר חשוב?</vt:lpstr>
      <vt:lpstr>תקווה אופטימלית תקווה הנשענת על הרצונות ופחות על הציפיות</vt:lpstr>
      <vt:lpstr>היכן אפשר למצוא תקווה היום?</vt:lpstr>
      <vt:lpstr>מצגת של PowerPoint‏</vt:lpstr>
      <vt:lpstr>מה מנבא תקווה לשלום?</vt:lpstr>
      <vt:lpstr>Does hope matter? (data collected between 2017-2023 in Cyprus, Israel, WB, and Gaza)</vt:lpstr>
      <vt:lpstr>מצגת של PowerPoint‏</vt:lpstr>
      <vt:lpstr>מצגת של PowerPoint‏</vt:lpstr>
      <vt:lpstr>Hope for Conflict Resolution</vt:lpstr>
      <vt:lpstr>Hope for Conflict Resolution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adomi</dc:creator>
  <cp:lastModifiedBy>Rivka Yair Pinhas</cp:lastModifiedBy>
  <cp:revision>1013</cp:revision>
  <dcterms:created xsi:type="dcterms:W3CDTF">2017-11-14T19:15:49Z</dcterms:created>
  <dcterms:modified xsi:type="dcterms:W3CDTF">2025-08-05T04:29:37Z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194bbc-032f-47bb-9abc-b93ce9e451bf_Enabled">
    <vt:lpwstr>true</vt:lpwstr>
  </property>
  <property fmtid="{D5CDD505-2E9C-101B-9397-08002B2CF9AE}" pid="3" name="MSIP_Label_b5194bbc-032f-47bb-9abc-b93ce9e451bf_SetDate">
    <vt:lpwstr>2025-08-05T04:29:29Z</vt:lpwstr>
  </property>
  <property fmtid="{D5CDD505-2E9C-101B-9397-08002B2CF9AE}" pid="4" name="MSIP_Label_b5194bbc-032f-47bb-9abc-b93ce9e451bf_Method">
    <vt:lpwstr>Standard</vt:lpwstr>
  </property>
  <property fmtid="{D5CDD505-2E9C-101B-9397-08002B2CF9AE}" pid="5" name="MSIP_Label_b5194bbc-032f-47bb-9abc-b93ce9e451bf_Name">
    <vt:lpwstr>defa4170-0d19-0005-0004-bc88714345d2</vt:lpwstr>
  </property>
  <property fmtid="{D5CDD505-2E9C-101B-9397-08002B2CF9AE}" pid="6" name="MSIP_Label_b5194bbc-032f-47bb-9abc-b93ce9e451bf_SiteId">
    <vt:lpwstr>89549929-c3f4-4716-8ef4-0b2d475c2d50</vt:lpwstr>
  </property>
  <property fmtid="{D5CDD505-2E9C-101B-9397-08002B2CF9AE}" pid="7" name="MSIP_Label_b5194bbc-032f-47bb-9abc-b93ce9e451bf_ActionId">
    <vt:lpwstr>99c6533c-fb54-49d5-8f24-92f09359a2c9</vt:lpwstr>
  </property>
  <property fmtid="{D5CDD505-2E9C-101B-9397-08002B2CF9AE}" pid="8" name="MSIP_Label_b5194bbc-032f-47bb-9abc-b93ce9e451bf_ContentBits">
    <vt:lpwstr>0</vt:lpwstr>
  </property>
  <property fmtid="{D5CDD505-2E9C-101B-9397-08002B2CF9AE}" pid="9" name="MSIP_Label_b5194bbc-032f-47bb-9abc-b93ce9e451bf_Tag">
    <vt:lpwstr>10, 3, 0, 1</vt:lpwstr>
  </property>
</Properties>
</file>