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4"/>
  </p:sldMasterIdLst>
  <p:notesMasterIdLst>
    <p:notesMasterId r:id="rId29"/>
  </p:notesMasterIdLst>
  <p:handoutMasterIdLst>
    <p:handoutMasterId r:id="rId30"/>
  </p:handoutMasterIdLst>
  <p:sldIdLst>
    <p:sldId id="285" r:id="rId5"/>
    <p:sldId id="284" r:id="rId6"/>
    <p:sldId id="280" r:id="rId7"/>
    <p:sldId id="286" r:id="rId8"/>
    <p:sldId id="287" r:id="rId9"/>
    <p:sldId id="261" r:id="rId10"/>
    <p:sldId id="262" r:id="rId11"/>
    <p:sldId id="283" r:id="rId12"/>
    <p:sldId id="265" r:id="rId13"/>
    <p:sldId id="266" r:id="rId14"/>
    <p:sldId id="267" r:id="rId15"/>
    <p:sldId id="269" r:id="rId16"/>
    <p:sldId id="270" r:id="rId17"/>
    <p:sldId id="271" r:id="rId18"/>
    <p:sldId id="273" r:id="rId19"/>
    <p:sldId id="275" r:id="rId20"/>
    <p:sldId id="306" r:id="rId21"/>
    <p:sldId id="276" r:id="rId22"/>
    <p:sldId id="277" r:id="rId23"/>
    <p:sldId id="294" r:id="rId24"/>
    <p:sldId id="295" r:id="rId25"/>
    <p:sldId id="297" r:id="rId26"/>
    <p:sldId id="298" r:id="rId27"/>
    <p:sldId id="307" r:id="rId28"/>
  </p:sldIdLst>
  <p:sldSz cx="12192000" cy="6858000"/>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81519" autoAdjust="0"/>
  </p:normalViewPr>
  <p:slideViewPr>
    <p:cSldViewPr snapToGrid="0" snapToObjects="1">
      <p:cViewPr varScale="1">
        <p:scale>
          <a:sx n="94" d="100"/>
          <a:sy n="94" d="100"/>
        </p:scale>
        <p:origin x="456" y="84"/>
      </p:cViewPr>
      <p:guideLst/>
    </p:cSldViewPr>
  </p:slideViewPr>
  <p:notesTextViewPr>
    <p:cViewPr>
      <p:scale>
        <a:sx n="200" d="100"/>
        <a:sy n="200" d="100"/>
      </p:scale>
      <p:origin x="0" y="0"/>
    </p:cViewPr>
  </p:notesTextViewPr>
  <p:notesViewPr>
    <p:cSldViewPr snapToGrid="0" snapToObjects="1">
      <p:cViewPr varScale="1">
        <p:scale>
          <a:sx n="48" d="100"/>
          <a:sy n="48" d="100"/>
        </p:scale>
        <p:origin x="276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46400" cy="496888"/>
          </a:xfrm>
          <a:prstGeom prst="rect">
            <a:avLst/>
          </a:prstGeom>
        </p:spPr>
        <p:txBody>
          <a:bodyPr vert="horz" lIns="91440" tIns="45720" rIns="91440" bIns="45720" rtlCol="1"/>
          <a:lstStyle>
            <a:lvl1pPr algn="l">
              <a:defRPr sz="1200"/>
            </a:lvl1pPr>
          </a:lstStyle>
          <a:p>
            <a:fld id="{26D98DA5-A862-45B3-9A20-27093E3C3D10}" type="datetimeFigureOut">
              <a:rPr lang="he-IL" smtClean="0"/>
              <a:t>ג'/אלול/תשפ"א</a:t>
            </a:fld>
            <a:endParaRPr lang="he-IL"/>
          </a:p>
        </p:txBody>
      </p:sp>
      <p:sp>
        <p:nvSpPr>
          <p:cNvPr id="4" name="מציין מיקום של כותרת תחתונה 3"/>
          <p:cNvSpPr>
            <a:spLocks noGrp="1"/>
          </p:cNvSpPr>
          <p:nvPr>
            <p:ph type="ftr" sz="quarter" idx="2"/>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429750"/>
            <a:ext cx="2946400" cy="496888"/>
          </a:xfrm>
          <a:prstGeom prst="rect">
            <a:avLst/>
          </a:prstGeom>
        </p:spPr>
        <p:txBody>
          <a:bodyPr vert="horz" lIns="91440" tIns="45720" rIns="91440" bIns="45720" rtlCol="1" anchor="b"/>
          <a:lstStyle>
            <a:lvl1pPr algn="l">
              <a:defRPr sz="1200"/>
            </a:lvl1pPr>
          </a:lstStyle>
          <a:p>
            <a:fld id="{59B88F02-76F7-411A-85DE-D999AC69AE89}" type="slidenum">
              <a:rPr lang="he-IL" smtClean="0"/>
              <a:t>‹#›</a:t>
            </a:fld>
            <a:endParaRPr lang="he-IL"/>
          </a:p>
        </p:txBody>
      </p:sp>
    </p:spTree>
    <p:extLst>
      <p:ext uri="{BB962C8B-B14F-4D97-AF65-F5344CB8AC3E}">
        <p14:creationId xmlns:p14="http://schemas.microsoft.com/office/powerpoint/2010/main" val="1874579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8056"/>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8056"/>
          </a:xfrm>
          <a:prstGeom prst="rect">
            <a:avLst/>
          </a:prstGeom>
        </p:spPr>
        <p:txBody>
          <a:bodyPr vert="horz" lIns="91440" tIns="45720" rIns="91440" bIns="45720" rtlCol="1"/>
          <a:lstStyle>
            <a:lvl1pPr algn="l">
              <a:defRPr sz="1200"/>
            </a:lvl1pPr>
          </a:lstStyle>
          <a:p>
            <a:fld id="{34EEC85E-C14F-D04F-9FD9-1C2C3BB71C24}" type="datetimeFigureOut">
              <a:rPr lang="he-IL" smtClean="0"/>
              <a:t>ג'/אלול/תשפ"א</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77194"/>
            <a:ext cx="5438140" cy="3908614"/>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2016" y="9428584"/>
            <a:ext cx="2945659" cy="498055"/>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28584"/>
            <a:ext cx="2945659" cy="498055"/>
          </a:xfrm>
          <a:prstGeom prst="rect">
            <a:avLst/>
          </a:prstGeom>
        </p:spPr>
        <p:txBody>
          <a:bodyPr vert="horz" lIns="91440" tIns="45720" rIns="91440" bIns="45720" rtlCol="1" anchor="b"/>
          <a:lstStyle>
            <a:lvl1pPr algn="l">
              <a:defRPr sz="1200"/>
            </a:lvl1pPr>
          </a:lstStyle>
          <a:p>
            <a:fld id="{D09D4B95-1846-9145-912D-192FD55BC660}" type="slidenum">
              <a:rPr lang="he-IL" smtClean="0"/>
              <a:t>‹#›</a:t>
            </a:fld>
            <a:endParaRPr lang="he-IL"/>
          </a:p>
        </p:txBody>
      </p:sp>
    </p:spTree>
    <p:extLst>
      <p:ext uri="{BB962C8B-B14F-4D97-AF65-F5344CB8AC3E}">
        <p14:creationId xmlns:p14="http://schemas.microsoft.com/office/powerpoint/2010/main" val="16090688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sel.org/wp-content/uploads/2016/01/meta-analysis-child-development-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לתשומת לבכם השקפים מלווים</a:t>
            </a:r>
            <a:r>
              <a:rPr lang="he-IL" baseline="0" dirty="0" smtClean="0"/>
              <a:t> בהסברים שיוכלו לסייע לכם בהעברת המצגת</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a:t>
            </a:fld>
            <a:endParaRPr lang="he-IL"/>
          </a:p>
        </p:txBody>
      </p:sp>
    </p:spTree>
    <p:extLst>
      <p:ext uri="{BB962C8B-B14F-4D97-AF65-F5344CB8AC3E}">
        <p14:creationId xmlns:p14="http://schemas.microsoft.com/office/powerpoint/2010/main" val="406536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אולי</a:t>
            </a:r>
            <a:r>
              <a:rPr lang="he-IL" baseline="0" dirty="0" smtClean="0"/>
              <a:t> אחד האספקטים המדאיגים ביותר בקשר לילדים ונוער בחברה המערבית קשור </a:t>
            </a:r>
            <a:r>
              <a:rPr lang="he-IL" b="1" baseline="0" dirty="0" smtClean="0"/>
              <a:t>לתחלואה נפשית ולמצוקה רגשית</a:t>
            </a:r>
            <a:r>
              <a:rPr lang="he-IL" baseline="0" dirty="0" smtClean="0"/>
              <a:t>. בעשורים האחרונים ישנה </a:t>
            </a:r>
            <a:r>
              <a:rPr lang="he-IL" b="1" baseline="0" dirty="0" smtClean="0"/>
              <a:t>עליה חדה בשיעורי הדיכאון והחרדה בקרב ילדים ונוער</a:t>
            </a:r>
            <a:r>
              <a:rPr lang="he-IL" baseline="0" dirty="0" smtClean="0"/>
              <a:t>. אפשר להגיד: "זאת בעיה של משרד הבריאות", אבל משרדי חינוך בעולם , ומשרד החינוך בארץ מבינים שלמערכת החינוך יש תפקיד חשוב במניעה. טיפוח מיומנויות חברתיות-רגשיות, כגון ויסות מצב לחץ, יכול לעזור להפחית מצוקה שעלולה להגיע לכדי חרדה. היכולת לבקש עזרה, להציע עזרה, לחוש ולהפגין אמפתיה, לזהות </a:t>
            </a:r>
            <a:r>
              <a:rPr lang="he-IL" baseline="0" dirty="0" err="1" smtClean="0"/>
              <a:t>חוזקות</a:t>
            </a:r>
            <a:r>
              <a:rPr lang="he-IL" baseline="0" dirty="0" smtClean="0"/>
              <a:t> וחולשות, לפעול על פי </a:t>
            </a:r>
            <a:r>
              <a:rPr lang="he-IL" baseline="0" dirty="0" err="1" smtClean="0"/>
              <a:t>סנטדרטים</a:t>
            </a:r>
            <a:r>
              <a:rPr lang="he-IL" baseline="0" dirty="0" smtClean="0"/>
              <a:t> אתיים במערכות יחסים ולמשל להתנגד לבריונות, כולם דוגמאות לאופן שבו </a:t>
            </a:r>
            <a:r>
              <a:rPr lang="en-US" baseline="0" dirty="0" smtClean="0"/>
              <a:t>SEL</a:t>
            </a:r>
            <a:r>
              <a:rPr lang="he-IL" baseline="0" dirty="0" smtClean="0"/>
              <a:t> יכול לסייע להפחית מצוקה ולהתמודד </a:t>
            </a:r>
            <a:r>
              <a:rPr lang="he-IL" baseline="0" dirty="0" err="1" smtClean="0"/>
              <a:t>איתה</a:t>
            </a:r>
            <a:r>
              <a:rPr lang="he-IL" baseline="0" dirty="0" smtClean="0"/>
              <a:t> טוב יותר. בשקף הבא ישנם נתונים לגבי מה שקורה במדינת ישראל.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10</a:t>
            </a:fld>
            <a:endParaRPr lang="he-IL"/>
          </a:p>
        </p:txBody>
      </p:sp>
    </p:spTree>
    <p:extLst>
      <p:ext uri="{BB962C8B-B14F-4D97-AF65-F5344CB8AC3E}">
        <p14:creationId xmlns:p14="http://schemas.microsoft.com/office/powerpoint/2010/main" val="100482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11</a:t>
            </a:fld>
            <a:endParaRPr lang="he-IL"/>
          </a:p>
        </p:txBody>
      </p:sp>
    </p:spTree>
    <p:extLst>
      <p:ext uri="{BB962C8B-B14F-4D97-AF65-F5344CB8AC3E}">
        <p14:creationId xmlns:p14="http://schemas.microsoft.com/office/powerpoint/2010/main" val="96205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עוד על </a:t>
            </a:r>
            <a:r>
              <a:rPr lang="he-IL" b="1" baseline="0" dirty="0" smtClean="0"/>
              <a:t>"למה </a:t>
            </a:r>
            <a:r>
              <a:rPr lang="en-US" b="1" baseline="0" dirty="0" smtClean="0"/>
              <a:t>SEL</a:t>
            </a:r>
            <a:r>
              <a:rPr lang="he-IL" b="1" baseline="0" dirty="0" smtClean="0"/>
              <a:t> דווקא עכשיו"</a:t>
            </a:r>
            <a:r>
              <a:rPr lang="he-IL" baseline="0" dirty="0" smtClean="0"/>
              <a:t>? מתוך המחשבה כי בתי ספר רוצים להיות </a:t>
            </a:r>
            <a:r>
              <a:rPr lang="he-IL" baseline="0" dirty="0" err="1" smtClean="0"/>
              <a:t>רלוונטים</a:t>
            </a:r>
            <a:r>
              <a:rPr lang="he-IL" baseline="0" dirty="0" smtClean="0"/>
              <a:t> עבור התלמידים שלהם, לא רק </a:t>
            </a:r>
            <a:r>
              <a:rPr lang="he-IL" baseline="0" dirty="0" err="1" smtClean="0"/>
              <a:t>בחווית</a:t>
            </a:r>
            <a:r>
              <a:rPr lang="he-IL" baseline="0" dirty="0" smtClean="0"/>
              <a:t> הלמידה היומיומית אלא גם בכך שהלימודים יכינו את התלמידים לחיים ולשוק העבודה - הפורום הכלכלי העולמי (פורום התנדבותי) ניסח את 10 המיומנויות שהילדים של היום יזדקקו להם בשוק העבודה העתידי. רבות מן המיומנויות הללו הן מתחום ה </a:t>
            </a:r>
            <a:r>
              <a:rPr lang="en-US" baseline="0" dirty="0" smtClean="0"/>
              <a:t>SEL</a:t>
            </a:r>
            <a:r>
              <a:rPr lang="he-IL" baseline="0" dirty="0" smtClean="0"/>
              <a:t>. מדוע? התפיסה הרווחת כיום היא ששוק העבודה העתידי יתאפיין בעולם של </a:t>
            </a:r>
            <a:r>
              <a:rPr lang="en-US" b="1" baseline="0" dirty="0" smtClean="0"/>
              <a:t>VUCA</a:t>
            </a:r>
            <a:r>
              <a:rPr lang="he-IL" b="1" baseline="0" dirty="0" smtClean="0"/>
              <a:t>- תנודתי, לא ודאי, מורכב ועמום</a:t>
            </a:r>
            <a:r>
              <a:rPr lang="he-IL" baseline="0" dirty="0" smtClean="0"/>
              <a:t>. </a:t>
            </a:r>
            <a:r>
              <a:rPr lang="en-US" baseline="0" dirty="0" smtClean="0"/>
              <a:t>VUCA</a:t>
            </a:r>
            <a:r>
              <a:rPr lang="he-IL" baseline="0" dirty="0" smtClean="0"/>
              <a:t> הוא מונח שהושאל מהצבא האמריקאי , שהשתמש בו על מנת לתאר מה מאפיין מצב של קרב, ואיך כדאי </a:t>
            </a:r>
            <a:r>
              <a:rPr lang="he-IL" baseline="0" dirty="0" err="1" smtClean="0"/>
              <a:t>להערך</a:t>
            </a:r>
            <a:r>
              <a:rPr lang="he-IL" baseline="0" dirty="0" smtClean="0"/>
              <a:t> לכך. הטענה היא שעולם התעסוקה יתאפיין יותר ויותר בהיבטי </a:t>
            </a:r>
            <a:r>
              <a:rPr lang="en-US" baseline="0" dirty="0" smtClean="0"/>
              <a:t>VUCA</a:t>
            </a:r>
            <a:r>
              <a:rPr lang="he-IL" baseline="0" dirty="0" smtClean="0"/>
              <a:t> ולכן חשוב להגיע אליו עם המיומנויות המסייעות להתמודד עם העמימות, המורכבות, </a:t>
            </a:r>
            <a:r>
              <a:rPr lang="he-IL" baseline="0" dirty="0" err="1" smtClean="0"/>
              <a:t>התנדותיות</a:t>
            </a:r>
            <a:r>
              <a:rPr lang="he-IL" baseline="0" dirty="0" smtClean="0"/>
              <a:t> וחוסר הודאות, וכי בית הספר הוא זירה מרכזית שבה ניתן לפתח ולטפח את המיומנויות הללו.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12</a:t>
            </a:fld>
            <a:endParaRPr lang="he-IL"/>
          </a:p>
        </p:txBody>
      </p:sp>
    </p:spTree>
    <p:extLst>
      <p:ext uri="{BB962C8B-B14F-4D97-AF65-F5344CB8AC3E}">
        <p14:creationId xmlns:p14="http://schemas.microsoft.com/office/powerpoint/2010/main" val="64234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אנו חיים בכלכלה</a:t>
            </a:r>
            <a:r>
              <a:rPr lang="he-IL" baseline="0" dirty="0" smtClean="0"/>
              <a:t> מערבית והיבטים כלכליים מעסיקים ממשלות וחברות, ומשפיעים גם על המקומות שבהם ממשלות ירצו להשקיע כספים. מחקרי החזר השקעה מצאו </a:t>
            </a:r>
            <a:r>
              <a:rPr lang="he-IL" b="1" baseline="0" dirty="0" smtClean="0"/>
              <a:t>כי על כל דולר שהושקע בתכניות </a:t>
            </a:r>
            <a:r>
              <a:rPr lang="en-US" b="1" baseline="0" dirty="0" smtClean="0"/>
              <a:t>SEL</a:t>
            </a:r>
            <a:r>
              <a:rPr lang="he-IL" b="1" baseline="0" dirty="0" smtClean="0"/>
              <a:t> איכותיות מבוססות עדויות, חסך לחברה 11 דולר</a:t>
            </a:r>
            <a:r>
              <a:rPr lang="he-IL" baseline="0" dirty="0" smtClean="0"/>
              <a:t>. מדוע? בצד שמאל של השקף מצוי ההסבר. מחקרי אורך מצאו שהתערבויות </a:t>
            </a:r>
            <a:r>
              <a:rPr lang="en-US" baseline="0" dirty="0" smtClean="0"/>
              <a:t>SEL</a:t>
            </a:r>
            <a:r>
              <a:rPr lang="he-IL" baseline="0" dirty="0" smtClean="0"/>
              <a:t> איכותיות בשנות הלמידה בגן, היו בעלות השפעה ארוכת טווח עד בגרות-צעירה והובילו לתוצאות חיוביות יותר בחיים, בקרב ילדים שעברו את התכניות בהשוואה לילדים מקבוצת ביקורת. ההשפעה באה לידי ביטוי במונחים של איכות ההשכלה, פחות אבטלה, פחות מעורבות בפעילות עבריינית, פחות שימוש בחומרים ממכרים ובריאות נפשית טובה יותר- כולם היבטים שעולים כסף רב למדינות.</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13</a:t>
            </a:fld>
            <a:endParaRPr lang="he-IL"/>
          </a:p>
        </p:txBody>
      </p:sp>
    </p:spTree>
    <p:extLst>
      <p:ext uri="{BB962C8B-B14F-4D97-AF65-F5344CB8AC3E}">
        <p14:creationId xmlns:p14="http://schemas.microsoft.com/office/powerpoint/2010/main" val="2823009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מקצוע</a:t>
            </a:r>
            <a:r>
              <a:rPr lang="he-IL" baseline="0" dirty="0" smtClean="0"/>
              <a:t> החינוך הוא מקצוע חשוב מאין כמותו, מתגמל מאד ברמת המשמעות, אבל גם מקצוע שבו "הטמפרטורה הרגשית" היא גבוהה מאד- גם בגלל רמת המושקעות האישית וגם בגלל האתגרים הלא פשוטים שהוא מזמן. מתוך כך נוצרות גם </a:t>
            </a:r>
            <a:r>
              <a:rPr lang="he-IL" b="1" baseline="0" dirty="0" smtClean="0"/>
              <a:t>חוויות של שחיקה וגם סטרס הפוגעים בשלומות של אנשי החינוך</a:t>
            </a:r>
            <a:r>
              <a:rPr lang="he-IL" baseline="0" dirty="0" smtClean="0"/>
              <a:t>. מחקרים מצאו כי בבתי הספר שהטמיעו למידה חברתית רגשית בצורה מערכתית ואיכותית השלומות של אנשי החינוך השתפרה והדבר הוביל כמובן גם למערכות יחסים מיטיבות יותר עם התלמידים שלהם, אקלים כיתתי מיטיבי יותר עם כל באי הכיתה באופן שמשפיע גם על הלמידה וההישגים לטובה. זה מחזיר אותנו להגדרה של </a:t>
            </a:r>
            <a:r>
              <a:rPr lang="en-US" baseline="0" dirty="0" smtClean="0"/>
              <a:t>SEL</a:t>
            </a:r>
            <a:r>
              <a:rPr lang="he-IL" baseline="0" dirty="0" smtClean="0"/>
              <a:t> – "ילדים ומבוגרים" כאחד. אי אפשר לדבר רק על השלומות של תלמידים במנותק מהשלומות של המבוגרים; אי אפשר לדבר על טיפוח יכולות </a:t>
            </a:r>
            <a:r>
              <a:rPr lang="en-US" baseline="0" dirty="0" smtClean="0"/>
              <a:t>SEL</a:t>
            </a:r>
            <a:r>
              <a:rPr lang="he-IL" baseline="0" dirty="0" smtClean="0"/>
              <a:t> של תלמידים במנותק מטיפוח יכולות </a:t>
            </a:r>
            <a:r>
              <a:rPr lang="en-US" baseline="0" dirty="0" smtClean="0"/>
              <a:t>SEL</a:t>
            </a:r>
            <a:r>
              <a:rPr lang="he-IL" baseline="0" dirty="0" smtClean="0"/>
              <a:t> של מבוגרים.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14</a:t>
            </a:fld>
            <a:endParaRPr lang="he-IL"/>
          </a:p>
        </p:txBody>
      </p:sp>
    </p:spTree>
    <p:extLst>
      <p:ext uri="{BB962C8B-B14F-4D97-AF65-F5344CB8AC3E}">
        <p14:creationId xmlns:p14="http://schemas.microsoft.com/office/powerpoint/2010/main" val="112136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"המסע"</a:t>
            </a:r>
            <a:r>
              <a:rPr lang="he-IL" baseline="0" dirty="0" smtClean="0"/>
              <a:t> הקצר שעברנו עד כה, על "למה למידה חברתית רגשית דווקא עכשיו", מתכנס להיגדים הבאים. מתוך המחקר אנחנו יודעים להגיד היום </a:t>
            </a:r>
            <a:r>
              <a:rPr lang="he-IL" b="1" baseline="0" dirty="0" smtClean="0"/>
              <a:t>שהתפיסה שרווחה בעבר שאם עוסקים בהיבטים חברתיים-רגשיים זה חשוב אבל "מבזבז" את זמן הלמידה ולכן עלול לפגוע בהישגים הלימודיים, היא תפיסה שגויה</a:t>
            </a:r>
            <a:r>
              <a:rPr lang="he-IL" baseline="0" dirty="0" smtClean="0"/>
              <a:t>. </a:t>
            </a:r>
            <a:r>
              <a:rPr lang="he-IL" b="1" baseline="0" dirty="0" smtClean="0"/>
              <a:t>טיפוח </a:t>
            </a:r>
            <a:r>
              <a:rPr lang="en-US" b="1" baseline="0" dirty="0" smtClean="0"/>
              <a:t>SEL</a:t>
            </a:r>
            <a:r>
              <a:rPr lang="he-IL" b="1" baseline="0" dirty="0" smtClean="0"/>
              <a:t> משפר את ההישגים הלימודיים</a:t>
            </a:r>
            <a:r>
              <a:rPr lang="he-IL" baseline="0" dirty="0" smtClean="0"/>
              <a:t>. מוצגת כאן תפיסה מאוזנת שרואה בתחום האקדמי ובתחום החברתי-רגשי , </a:t>
            </a:r>
            <a:r>
              <a:rPr lang="he-IL" b="1" baseline="0" dirty="0" smtClean="0"/>
              <a:t>היבטים משלימים התורמים זה לזה </a:t>
            </a:r>
            <a:r>
              <a:rPr lang="he-IL" b="0" baseline="0" dirty="0" smtClean="0"/>
              <a:t>שלא </a:t>
            </a:r>
            <a:r>
              <a:rPr lang="he-IL" baseline="0" dirty="0" smtClean="0"/>
              <a:t>נמצאים בתחרות. מוצגת כאן תפיסה שלמערכת החינוך יש אחריות שווה לטפח גם את התחום האקדמי וגם את התחום החברתי-רגשי כי שניהם חשובים לשם שגשוגם של תלמידים ומבוגרים. כפי שנאמר מוצגת כאן תפיסה מאוזנת. כלומר שאין כוונה לומר שעכשיו רק </a:t>
            </a:r>
            <a:r>
              <a:rPr lang="en-US" baseline="0" dirty="0" smtClean="0"/>
              <a:t>SEL</a:t>
            </a:r>
            <a:r>
              <a:rPr lang="he-IL" baseline="0" dirty="0" smtClean="0"/>
              <a:t> צריך להיות במוקד ו"שוכחים" את הלימודים.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15</a:t>
            </a:fld>
            <a:endParaRPr lang="he-IL"/>
          </a:p>
        </p:txBody>
      </p:sp>
    </p:spTree>
    <p:extLst>
      <p:ext uri="{BB962C8B-B14F-4D97-AF65-F5344CB8AC3E}">
        <p14:creationId xmlns:p14="http://schemas.microsoft.com/office/powerpoint/2010/main" val="2489673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אם קודם ציינו כי </a:t>
            </a:r>
            <a:r>
              <a:rPr lang="en-US" dirty="0" smtClean="0"/>
              <a:t>SEL</a:t>
            </a:r>
            <a:r>
              <a:rPr lang="he-IL" dirty="0" smtClean="0"/>
              <a:t> הוא לא "המצאת הגלגל" , התרשים</a:t>
            </a:r>
            <a:r>
              <a:rPr lang="he-IL" baseline="0" dirty="0" smtClean="0"/>
              <a:t> הזה המייצג תפיסה מערכתית של </a:t>
            </a:r>
            <a:r>
              <a:rPr lang="en-US" baseline="0" dirty="0" smtClean="0"/>
              <a:t>SEL</a:t>
            </a:r>
            <a:r>
              <a:rPr lang="he-IL" baseline="0" dirty="0" smtClean="0"/>
              <a:t> הוא אולי החידוש בעיסוק ב </a:t>
            </a:r>
            <a:r>
              <a:rPr lang="en-US" baseline="0" dirty="0" smtClean="0"/>
              <a:t>SEL</a:t>
            </a:r>
            <a:r>
              <a:rPr lang="he-IL" baseline="0" dirty="0" smtClean="0"/>
              <a:t>. בעוד שהרבה מאד מורים מיישמים כבר היבטים מסוימים של </a:t>
            </a:r>
            <a:r>
              <a:rPr lang="en-US" baseline="0" dirty="0" smtClean="0"/>
              <a:t>SEL</a:t>
            </a:r>
            <a:r>
              <a:rPr lang="he-IL" baseline="0" dirty="0" smtClean="0"/>
              <a:t> במשך שנים רבות, </a:t>
            </a:r>
            <a:r>
              <a:rPr lang="he-IL" b="1" baseline="0" dirty="0" smtClean="0"/>
              <a:t>תיאוריית השינוי פה מדגישה את ההיבטים המערכתיים של הטמעת </a:t>
            </a:r>
            <a:r>
              <a:rPr lang="en-US" b="1" baseline="0" dirty="0" smtClean="0"/>
              <a:t>SEL</a:t>
            </a:r>
            <a:r>
              <a:rPr lang="he-IL" b="1" baseline="0" dirty="0" smtClean="0"/>
              <a:t> </a:t>
            </a:r>
            <a:r>
              <a:rPr lang="he-IL" baseline="0" dirty="0" smtClean="0"/>
              <a:t>. לא רק בשיעור ייעודי המוקצה לכך, לא רק בקרב המורים "שחיים ונושמים" </a:t>
            </a:r>
            <a:r>
              <a:rPr lang="en-US" baseline="0" dirty="0" smtClean="0"/>
              <a:t>SEL</a:t>
            </a:r>
            <a:r>
              <a:rPr lang="he-IL" baseline="0" dirty="0" smtClean="0"/>
              <a:t> אלא באמצעות </a:t>
            </a:r>
            <a:r>
              <a:rPr lang="he-IL" baseline="0" dirty="0" err="1" smtClean="0"/>
              <a:t>הסדירויות</a:t>
            </a:r>
            <a:r>
              <a:rPr lang="he-IL" baseline="0" dirty="0" smtClean="0"/>
              <a:t> והמבנים של בית הספר- בתוך תכנית הלימודים, </a:t>
            </a:r>
            <a:r>
              <a:rPr lang="he-IL" baseline="0" dirty="0" err="1" smtClean="0"/>
              <a:t>בפרקטיקות</a:t>
            </a:r>
            <a:r>
              <a:rPr lang="he-IL" baseline="0" dirty="0" smtClean="0"/>
              <a:t> ההוראה, במדיניות של בית הספר, במבנה שלו וכמובן ברצף בין בית הספר למסגרות החיים האחרות של תלמידים. אתם </a:t>
            </a:r>
            <a:r>
              <a:rPr lang="he-IL" baseline="0" dirty="0" err="1" smtClean="0"/>
              <a:t>בודאי</a:t>
            </a:r>
            <a:r>
              <a:rPr lang="he-IL" baseline="0" dirty="0" smtClean="0"/>
              <a:t> מכירים את הרגע שבו נכנסים לבית הספר ולא צריך להגיד למבקר בבית הספר כלום על אופיו של בית הספר – הוא </a:t>
            </a:r>
            <a:r>
              <a:rPr lang="he-IL" b="1" baseline="0" dirty="0" smtClean="0"/>
              <a:t>שומע, רואה ומרגיש </a:t>
            </a:r>
            <a:r>
              <a:rPr lang="he-IL" baseline="0" dirty="0" smtClean="0"/>
              <a:t>את זה בכל היבט של בית הספר. זאת בדיוק הכוונה. </a:t>
            </a:r>
            <a:r>
              <a:rPr lang="he-IL" b="1" baseline="0" dirty="0" err="1" smtClean="0"/>
              <a:t>להכנס</a:t>
            </a:r>
            <a:r>
              <a:rPr lang="he-IL" b="1" baseline="0" dirty="0" smtClean="0"/>
              <a:t> לבית הספר ולהרגיש, לשמוע ולראות </a:t>
            </a:r>
            <a:r>
              <a:rPr lang="en-US" b="1" baseline="0" dirty="0" smtClean="0"/>
              <a:t>SEL</a:t>
            </a:r>
            <a:r>
              <a:rPr lang="he-IL" b="1" baseline="0" dirty="0" smtClean="0"/>
              <a:t>. </a:t>
            </a:r>
          </a:p>
          <a:p>
            <a:endParaRPr lang="he-IL" b="1" dirty="0" smtClean="0"/>
          </a:p>
          <a:p>
            <a:r>
              <a:rPr lang="he-IL" dirty="0" smtClean="0"/>
              <a:t>מדובר בגישה</a:t>
            </a:r>
            <a:r>
              <a:rPr lang="he-IL" baseline="0" dirty="0" smtClean="0"/>
              <a:t> מערכתית ל </a:t>
            </a:r>
            <a:r>
              <a:rPr lang="en-US" baseline="0" dirty="0" smtClean="0"/>
              <a:t>SEL</a:t>
            </a:r>
            <a:r>
              <a:rPr lang="he-IL" baseline="0" dirty="0" smtClean="0"/>
              <a:t> המדגישה את החשיבות ביצירת סביבת למידה הוגנת </a:t>
            </a:r>
            <a:r>
              <a:rPr lang="he-IL" baseline="0" dirty="0" err="1" smtClean="0"/>
              <a:t>ופרקטיקות</a:t>
            </a:r>
            <a:r>
              <a:rPr lang="he-IL" baseline="0" dirty="0" smtClean="0"/>
              <a:t> מתואמות מעבר לזירות – הכיתה, בית הספר, משפחה וקהילה על מנת לקדם את הלמידה האקדמית, חברתית ורגשית של כל התלמידים. </a:t>
            </a:r>
          </a:p>
          <a:p>
            <a:r>
              <a:rPr lang="he-IL" dirty="0" smtClean="0"/>
              <a:t>יכולות </a:t>
            </a:r>
            <a:r>
              <a:rPr lang="en-US" dirty="0" smtClean="0"/>
              <a:t>SEL</a:t>
            </a:r>
            <a:r>
              <a:rPr lang="he-IL" dirty="0" smtClean="0"/>
              <a:t> לא מתפתחות בתוך ואקום. היכולת</a:t>
            </a:r>
            <a:r>
              <a:rPr lang="he-IL" baseline="0" dirty="0" smtClean="0"/>
              <a:t> ללמוד וההתפתחות נבנות דרך אינטראקציות, מערכות יחסים וסביבה. לכן המסגרת </a:t>
            </a:r>
            <a:r>
              <a:rPr lang="he-IL" baseline="0" dirty="0" err="1" smtClean="0"/>
              <a:t>ההמשגתית</a:t>
            </a:r>
            <a:r>
              <a:rPr lang="he-IL" baseline="0" dirty="0" smtClean="0"/>
              <a:t> הזאת מדגישה את תפקיד </a:t>
            </a:r>
            <a:r>
              <a:rPr lang="he-IL" b="1" baseline="0" dirty="0" smtClean="0"/>
              <a:t>ה </a:t>
            </a:r>
            <a:r>
              <a:rPr lang="en-US" b="1" baseline="0" dirty="0" smtClean="0"/>
              <a:t>setting</a:t>
            </a:r>
            <a:r>
              <a:rPr lang="he-IL" b="1" baseline="0" dirty="0" smtClean="0"/>
              <a:t> והשותפות האותנטית בין בית הספר-הבית-הקהילה אשר מאפשרת יצירת הלימה ותיאום של </a:t>
            </a:r>
            <a:r>
              <a:rPr lang="he-IL" b="1" baseline="0" dirty="0" err="1" smtClean="0"/>
              <a:t>פרקטיקות</a:t>
            </a:r>
            <a:r>
              <a:rPr lang="he-IL" b="1" baseline="0" dirty="0" smtClean="0"/>
              <a:t> מעבר לסביבות למידה.</a:t>
            </a:r>
            <a:endParaRPr lang="he-IL" baseline="0" dirty="0" smtClean="0"/>
          </a:p>
          <a:p>
            <a:r>
              <a:rPr lang="he-IL" baseline="0" dirty="0" smtClean="0"/>
              <a:t>בעוד שפעמים רבות יש מיקוד רב יותר בעבודה על יכולות ומיומנויות, המסגרת </a:t>
            </a:r>
            <a:r>
              <a:rPr lang="he-IL" baseline="0" dirty="0" err="1" smtClean="0"/>
              <a:t>ההמשגתית</a:t>
            </a:r>
            <a:r>
              <a:rPr lang="he-IL" baseline="0" dirty="0" smtClean="0"/>
              <a:t> הזו מדגישה את החשיבות של "המעגלים" הללו המייצגים את הזירות בהן תלמידים חיים ולומדים. כמו כן, חשוב לקחת בחשבון שהזירות הללו הן חלק ממערכת הקשרית רחבה יותר שמובנים בתוכה היבטים של אי-שוויון וחוסר הוגנות. </a:t>
            </a:r>
            <a:r>
              <a:rPr lang="en-US" baseline="0" dirty="0" smtClean="0"/>
              <a:t>SEL</a:t>
            </a:r>
            <a:r>
              <a:rPr lang="he-IL" baseline="0" dirty="0" smtClean="0"/>
              <a:t> מציעה דרך למבוגרים ולילדים לשים לב להיבטים אלו של הוגנות.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16</a:t>
            </a:fld>
            <a:endParaRPr lang="he-IL"/>
          </a:p>
        </p:txBody>
      </p:sp>
    </p:spTree>
    <p:extLst>
      <p:ext uri="{BB962C8B-B14F-4D97-AF65-F5344CB8AC3E}">
        <p14:creationId xmlns:p14="http://schemas.microsoft.com/office/powerpoint/2010/main" val="54001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8abebd04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8abebd04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278868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באילו</a:t>
            </a:r>
            <a:r>
              <a:rPr lang="he-IL" b="1" baseline="0" dirty="0" smtClean="0"/>
              <a:t> זירות נראה, נשמע ונרגיש </a:t>
            </a:r>
            <a:r>
              <a:rPr lang="en-US" b="1" baseline="0" dirty="0" smtClean="0"/>
              <a:t>SEL</a:t>
            </a:r>
            <a:r>
              <a:rPr lang="he-IL" b="1" baseline="0" dirty="0" smtClean="0"/>
              <a:t>? </a:t>
            </a:r>
            <a:r>
              <a:rPr lang="en-US" baseline="0" dirty="0" smtClean="0"/>
              <a:t/>
            </a:r>
            <a:br>
              <a:rPr lang="en-US" baseline="0" dirty="0" smtClean="0"/>
            </a:br>
            <a:r>
              <a:rPr lang="he-IL" b="1" baseline="0" dirty="0" smtClean="0"/>
              <a:t>עשרת האינדיקטורים הבאים</a:t>
            </a:r>
            <a:r>
              <a:rPr lang="he-IL" baseline="0" dirty="0" smtClean="0"/>
              <a:t> משמעותם היא מה באמת נוכל לראות בבית ספר שלמידה חברתית-רגשית היא חלק מרכזית בסדרי העדיפויות שלו? חשוב להגיד מה האינדיקטורים הללו הם לא: הם לא "</a:t>
            </a:r>
            <a:r>
              <a:rPr lang="he-IL" baseline="0" dirty="0" err="1" smtClean="0"/>
              <a:t>צ'קליטס</a:t>
            </a:r>
            <a:r>
              <a:rPr lang="he-IL" baseline="0" dirty="0" smtClean="0"/>
              <a:t>" או רשימת "צריך לעשות". בנוסף, ניסיון לפתח אינדיקטור אחד או מספר אינדיקטורים בודדים בבית ספר ללא הטמעה מערכתית מקיפה עלול להוביל להטמעה </a:t>
            </a:r>
            <a:r>
              <a:rPr lang="he-IL" baseline="0" dirty="0" err="1" smtClean="0"/>
              <a:t>פרגמנטלית</a:t>
            </a:r>
            <a:r>
              <a:rPr lang="he-IL" baseline="0" dirty="0" smtClean="0"/>
              <a:t> של </a:t>
            </a:r>
            <a:r>
              <a:rPr lang="en-US" baseline="0" dirty="0" smtClean="0"/>
              <a:t>SEL</a:t>
            </a:r>
            <a:r>
              <a:rPr lang="he-IL" baseline="0" dirty="0" smtClean="0"/>
              <a:t> ולא זאת הכוונה. פעמים רבות נשמעת האמירה "אבל אנחנו כבר עושים </a:t>
            </a:r>
            <a:r>
              <a:rPr lang="en-US" baseline="0" dirty="0" smtClean="0"/>
              <a:t>SEL</a:t>
            </a:r>
            <a:r>
              <a:rPr lang="he-IL" baseline="0" dirty="0" smtClean="0"/>
              <a:t>" . זה נכון שיש בתי ספר רבים, ומורים אשר מפתחים חלק מהאינדיקטורים הללו. וכאן שוב המקום להדגיש למה מתכוונים בהטמעת </a:t>
            </a:r>
            <a:r>
              <a:rPr lang="en-US" baseline="0" dirty="0" smtClean="0"/>
              <a:t>SEL</a:t>
            </a:r>
            <a:r>
              <a:rPr lang="he-IL" baseline="0" dirty="0" smtClean="0"/>
              <a:t> – הכוונה היא שבית הספר מטמיע את כל האינדיקטורים הללו.</a:t>
            </a:r>
          </a:p>
          <a:p>
            <a:pPr marL="228600" indent="-228600">
              <a:buAutoNum type="arabicPeriod"/>
            </a:pPr>
            <a:r>
              <a:rPr lang="he-IL" b="1" baseline="0" dirty="0" smtClean="0"/>
              <a:t>הוראה ישירה של מיומנויות </a:t>
            </a:r>
            <a:r>
              <a:rPr lang="en-US" b="1" baseline="0" dirty="0" smtClean="0"/>
              <a:t>SEL</a:t>
            </a:r>
            <a:r>
              <a:rPr lang="he-IL" baseline="0" dirty="0" smtClean="0"/>
              <a:t> – </a:t>
            </a:r>
            <a:r>
              <a:rPr lang="he-IL" sz="1200" kern="1200" dirty="0" smtClean="0">
                <a:solidFill>
                  <a:schemeClr val="tx1"/>
                </a:solidFill>
                <a:effectLst/>
                <a:latin typeface="+mn-lt"/>
                <a:ea typeface="+mn-ea"/>
                <a:cs typeface="+mn-cs"/>
              </a:rPr>
              <a:t>לתלמידים יש הזדמנויות בשגרה לטפח יכולות חברתיות-רגשיות, לתרגל אותן, לערוך עליהן  רפלקציה בדרכים מותאמות מבחינה התפתחותית ורגישות מבחינה תרבותית. </a:t>
            </a:r>
            <a:r>
              <a:rPr lang="he-IL" baseline="0" dirty="0" smtClean="0"/>
              <a:t>גם בשיעורים ייעודיים כדוגמת שיעור כישורי חיים, אבל לא רק. גם בשיעורים אחרים אפשר לעבוד על הצבת מטרות למשל, או לחילופין על יכולת הקשבה.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smtClean="0"/>
              <a:t>2.  נתינת מקום משמעותי לקולם של התלמידים והתלמידות ומעורבותם</a:t>
            </a:r>
            <a:r>
              <a:rPr lang="he-IL" baseline="0" dirty="0" smtClean="0"/>
              <a:t> – </a:t>
            </a:r>
            <a:r>
              <a:rPr lang="he-IL" sz="1200" kern="1200" dirty="0" smtClean="0">
                <a:solidFill>
                  <a:schemeClr val="tx1"/>
                </a:solidFill>
                <a:effectLst/>
                <a:latin typeface="+mn-lt"/>
                <a:ea typeface="+mn-ea"/>
                <a:cs typeface="+mn-cs"/>
              </a:rPr>
              <a:t>הצוות מכבד ומחזק מגוון רחב של פרספקטיבות וחוויות של תלמידים באמצעות מעורבות של תלמידים כמנהיגים </a:t>
            </a:r>
            <a:r>
              <a:rPr lang="he-IL" sz="1200" kern="1200" dirty="0" err="1" smtClean="0">
                <a:solidFill>
                  <a:schemeClr val="tx1"/>
                </a:solidFill>
                <a:effectLst/>
                <a:latin typeface="+mn-lt"/>
                <a:ea typeface="+mn-ea"/>
                <a:cs typeface="+mn-cs"/>
              </a:rPr>
              <a:t>פותרי</a:t>
            </a:r>
            <a:r>
              <a:rPr lang="he-IL" sz="1200" kern="1200" dirty="0" smtClean="0">
                <a:solidFill>
                  <a:schemeClr val="tx1"/>
                </a:solidFill>
                <a:effectLst/>
                <a:latin typeface="+mn-lt"/>
                <a:ea typeface="+mn-ea"/>
                <a:cs typeface="+mn-cs"/>
              </a:rPr>
              <a:t> בעיות ומקבלי החלטות. </a:t>
            </a:r>
            <a:endParaRPr lang="en-US" sz="1200" kern="1200" dirty="0" smtClean="0">
              <a:solidFill>
                <a:schemeClr val="tx1"/>
              </a:solidFill>
              <a:effectLst/>
              <a:latin typeface="+mn-lt"/>
              <a:ea typeface="+mn-ea"/>
              <a:cs typeface="+mn-cs"/>
            </a:endParaRPr>
          </a:p>
          <a:p>
            <a:pPr marL="0" indent="0">
              <a:buNone/>
            </a:pPr>
            <a:r>
              <a:rPr lang="he-IL" baseline="0" dirty="0" smtClean="0"/>
              <a:t>גם כאן חשוב להבין על איזה סוג של קול של תלמידים מדובר. לא מדובר רק במועצת תלמידים או </a:t>
            </a:r>
            <a:r>
              <a:rPr lang="he-IL" baseline="0" dirty="0" err="1" smtClean="0"/>
              <a:t>בועדה</a:t>
            </a:r>
            <a:r>
              <a:rPr lang="he-IL" baseline="0" dirty="0" smtClean="0"/>
              <a:t> זו או אחרת, מדובר בלערב ולשתף תלמידים ולתלמידות בקבלת החלטות, בפתרון בעיות, בתכנית לימודים שמאפשרת להם לבחור, להביע את עצמם. לחתור למקסימום מעורבות של תלמידים   </a:t>
            </a:r>
          </a:p>
          <a:p>
            <a:pPr marL="0" indent="0">
              <a:buNone/>
            </a:pPr>
            <a:r>
              <a:rPr lang="he-IL" baseline="0" dirty="0" smtClean="0"/>
              <a:t>בלמידה שלהם ובחיי בית הספר. </a:t>
            </a:r>
          </a:p>
          <a:p>
            <a:pPr marL="228600" indent="-228600">
              <a:buAutoNum type="arabicPeriod" startAt="3"/>
            </a:pPr>
            <a:r>
              <a:rPr lang="he-IL" b="1" baseline="0" dirty="0" smtClean="0"/>
              <a:t>משמעת תומכת </a:t>
            </a:r>
            <a:r>
              <a:rPr lang="he-IL" baseline="0" dirty="0" smtClean="0"/>
              <a:t>– </a:t>
            </a:r>
            <a:r>
              <a:rPr lang="he-IL" sz="1200" kern="1200" dirty="0" smtClean="0">
                <a:solidFill>
                  <a:schemeClr val="tx1"/>
                </a:solidFill>
                <a:effectLst/>
                <a:latin typeface="+mn-lt"/>
                <a:ea typeface="+mn-ea"/>
                <a:cs typeface="+mn-cs"/>
              </a:rPr>
              <a:t>מדיניות המשמעת </a:t>
            </a:r>
            <a:r>
              <a:rPr lang="he-IL" sz="1200" kern="1200" dirty="0" err="1" smtClean="0">
                <a:solidFill>
                  <a:schemeClr val="tx1"/>
                </a:solidFill>
                <a:effectLst/>
                <a:latin typeface="+mn-lt"/>
                <a:ea typeface="+mn-ea"/>
                <a:cs typeface="+mn-cs"/>
              </a:rPr>
              <a:t>ופרקטיקות</a:t>
            </a:r>
            <a:r>
              <a:rPr lang="he-IL" sz="1200" kern="1200" dirty="0" smtClean="0">
                <a:solidFill>
                  <a:schemeClr val="tx1"/>
                </a:solidFill>
                <a:effectLst/>
                <a:latin typeface="+mn-lt"/>
                <a:ea typeface="+mn-ea"/>
                <a:cs typeface="+mn-cs"/>
              </a:rPr>
              <a:t> המשמעת מאופיינות בהיותן בונות, מאחות, מותאמות מבחינה התפתחותית ומיושמות באופן הוגן. </a:t>
            </a:r>
            <a:r>
              <a:rPr lang="he-IL" baseline="0" dirty="0" smtClean="0"/>
              <a:t>מדיניות המשמעת של בית הספר מחזקה עמדות רבות הקשורות ללמידה חברתית-רגשית. מדיניות משמעת כוחנית שלא מאפשרת לעשות תיקון למערכת יחסים שנגרם לה נזק, תחתור תחת מאמצי </a:t>
            </a:r>
            <a:r>
              <a:rPr lang="en-US" baseline="0" dirty="0" smtClean="0"/>
              <a:t>SEL</a:t>
            </a:r>
            <a:r>
              <a:rPr lang="he-IL" baseline="0" dirty="0" smtClean="0"/>
              <a:t> אחרים. אם לימדנו ילדים לראות את האחר, לקבל החלטות באופן מושכל ולהיות בעלי יכולת לתקן מערכת יחסים שניזוקה בגלל התנהלות שלהם, אבל מדיניות המשמעת שלא בית הספר לא מאפשרת לאחות את הנזק, והיא מערכת מאד מדירה ומרחיקה, זהו משחק סכום אפס. </a:t>
            </a:r>
          </a:p>
          <a:p>
            <a:pPr marL="0" indent="0">
              <a:buNone/>
            </a:pPr>
            <a:r>
              <a:rPr lang="he-IL" b="1" baseline="0" dirty="0" smtClean="0"/>
              <a:t>4. </a:t>
            </a:r>
            <a:r>
              <a:rPr lang="en-US" b="1" baseline="0" dirty="0" smtClean="0"/>
              <a:t>SEL</a:t>
            </a:r>
            <a:r>
              <a:rPr lang="he-IL" b="1" baseline="0" dirty="0" smtClean="0"/>
              <a:t> כחלק מרצף של מענים לתלמידים </a:t>
            </a:r>
            <a:r>
              <a:rPr lang="he-IL" baseline="0" dirty="0" smtClean="0"/>
              <a:t>– </a:t>
            </a:r>
            <a:r>
              <a:rPr lang="en-US" baseline="0" dirty="0" smtClean="0"/>
              <a:t>SEL</a:t>
            </a:r>
            <a:r>
              <a:rPr lang="he-IL" baseline="0" dirty="0" smtClean="0"/>
              <a:t> במהותה היא גישה אוניברסלית. דהיינו, מיועדת לכל אוכלוסיית באי בית הספר. יחד עם זאת, לכולם ברור שלא לכל התלמידים מספיק מענה שכזה. לכן גם בהינתן הטמעה מערכתית של </a:t>
            </a:r>
            <a:r>
              <a:rPr lang="en-US" baseline="0" dirty="0" smtClean="0"/>
              <a:t>SEL</a:t>
            </a:r>
            <a:r>
              <a:rPr lang="he-IL" baseline="0" dirty="0" smtClean="0"/>
              <a:t> יהיה צורך ברצף של מענים </a:t>
            </a:r>
            <a:r>
              <a:rPr lang="he-IL" baseline="0" dirty="0" err="1" smtClean="0"/>
              <a:t>מדוייקים</a:t>
            </a:r>
            <a:r>
              <a:rPr lang="he-IL" baseline="0" dirty="0" smtClean="0"/>
              <a:t> יותר עבור חלק מהתלמידים.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smtClean="0"/>
              <a:t>5. </a:t>
            </a:r>
            <a:r>
              <a:rPr lang="he-IL" b="1" baseline="0" dirty="0" err="1" smtClean="0"/>
              <a:t>פרקטיקות</a:t>
            </a:r>
            <a:r>
              <a:rPr lang="he-IL" b="1" baseline="0" dirty="0" smtClean="0"/>
              <a:t> הוראה ותכנית לימודים מבוססות </a:t>
            </a:r>
            <a:r>
              <a:rPr lang="en-US" b="1" baseline="0" dirty="0" smtClean="0"/>
              <a:t>SEL</a:t>
            </a:r>
            <a:r>
              <a:rPr lang="he-IL" baseline="0" dirty="0" smtClean="0"/>
              <a:t> - </a:t>
            </a:r>
            <a:r>
              <a:rPr lang="he-IL" sz="1200" kern="1200" dirty="0" smtClean="0">
                <a:solidFill>
                  <a:schemeClr val="tx1"/>
                </a:solidFill>
                <a:effectLst/>
                <a:latin typeface="+mn-lt"/>
                <a:ea typeface="+mn-ea"/>
                <a:cs typeface="+mn-cs"/>
              </a:rPr>
              <a:t>תכני למידה חברתית-רגשית משולבים בתחומי הדעת </a:t>
            </a:r>
            <a:r>
              <a:rPr lang="he-IL" sz="1200" kern="1200" dirty="0" err="1" smtClean="0">
                <a:solidFill>
                  <a:schemeClr val="tx1"/>
                </a:solidFill>
                <a:effectLst/>
                <a:latin typeface="+mn-lt"/>
                <a:ea typeface="+mn-ea"/>
                <a:cs typeface="+mn-cs"/>
              </a:rPr>
              <a:t>ובפרקטיקות</a:t>
            </a:r>
            <a:r>
              <a:rPr lang="he-IL" sz="1200" kern="1200" dirty="0" smtClean="0">
                <a:solidFill>
                  <a:schemeClr val="tx1"/>
                </a:solidFill>
                <a:effectLst/>
                <a:latin typeface="+mn-lt"/>
                <a:ea typeface="+mn-ea"/>
                <a:cs typeface="+mn-cs"/>
              </a:rPr>
              <a:t> ההוראה במקצועות אקדמיים, וכן במוזיקה, באומנות ובחינוך גופני.  </a:t>
            </a:r>
            <a:endParaRPr lang="en-US" sz="1200" kern="1200" dirty="0" smtClean="0">
              <a:solidFill>
                <a:schemeClr val="tx1"/>
              </a:solidFill>
              <a:effectLst/>
              <a:latin typeface="+mn-lt"/>
              <a:ea typeface="+mn-ea"/>
              <a:cs typeface="+mn-cs"/>
            </a:endParaRPr>
          </a:p>
          <a:p>
            <a:pPr marL="0" indent="0">
              <a:buNone/>
            </a:pPr>
            <a:r>
              <a:rPr lang="he-IL" b="1" dirty="0" smtClean="0"/>
              <a:t>6. </a:t>
            </a:r>
            <a:r>
              <a:rPr lang="he-IL" sz="1200" b="1" kern="1200" dirty="0" smtClean="0">
                <a:solidFill>
                  <a:schemeClr val="tx1"/>
                </a:solidFill>
                <a:effectLst/>
                <a:latin typeface="+mn-lt"/>
                <a:ea typeface="+mn-ea"/>
                <a:cs typeface="+mn-cs"/>
              </a:rPr>
              <a:t>סביבת הלמידה</a:t>
            </a:r>
            <a:r>
              <a:rPr lang="he-IL" sz="1200" kern="1200" dirty="0" smtClean="0">
                <a:solidFill>
                  <a:schemeClr val="tx1"/>
                </a:solidFill>
                <a:effectLst/>
                <a:latin typeface="+mn-lt"/>
                <a:ea typeface="+mn-ea"/>
                <a:cs typeface="+mn-cs"/>
              </a:rPr>
              <a:t> הכיתתית והסביבה הכלל בית ספרית הן סביבות תומכות ורגישות מבחינה תרבותית, והן מתמקדות בבניית יחסים וקהילה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smtClean="0">
                <a:solidFill>
                  <a:schemeClr val="tx1"/>
                </a:solidFill>
                <a:effectLst/>
                <a:latin typeface="+mn-lt"/>
                <a:ea typeface="+mn-ea"/>
                <a:cs typeface="+mn-cs"/>
              </a:rPr>
              <a:t>7</a:t>
            </a:r>
            <a:r>
              <a:rPr lang="he-IL" sz="1200" kern="1200" dirty="0" smtClean="0">
                <a:solidFill>
                  <a:schemeClr val="tx1"/>
                </a:solidFill>
                <a:effectLst/>
                <a:latin typeface="+mn-lt"/>
                <a:ea typeface="+mn-ea"/>
                <a:cs typeface="+mn-cs"/>
              </a:rPr>
              <a:t>. </a:t>
            </a:r>
            <a:r>
              <a:rPr lang="he-IL" sz="1200" b="1" kern="1200" dirty="0" smtClean="0">
                <a:solidFill>
                  <a:schemeClr val="tx1"/>
                </a:solidFill>
                <a:effectLst/>
                <a:latin typeface="+mn-lt"/>
                <a:ea typeface="+mn-ea"/>
                <a:cs typeface="+mn-cs"/>
              </a:rPr>
              <a:t>מיקוד במבוגרים - </a:t>
            </a:r>
            <a:r>
              <a:rPr lang="he-IL" sz="1200" b="0" kern="1200" dirty="0" smtClean="0">
                <a:solidFill>
                  <a:schemeClr val="tx1"/>
                </a:solidFill>
                <a:effectLst/>
                <a:latin typeface="+mn-lt"/>
                <a:ea typeface="+mn-ea"/>
                <a:cs typeface="+mn-cs"/>
              </a:rPr>
              <a:t>לאנשי הצוות</a:t>
            </a:r>
            <a:r>
              <a:rPr lang="he-IL" sz="1200" b="1"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יש הזדמנויות בשגרה לטפח את היכולות החברתיות-רגשיות והתרבותיות שלהם,  לעבוד בשיתוף פעולה, לבנות מערכות יחסים המבוססות על אמון ולשמר קהילה חזקה. </a:t>
            </a:r>
            <a:endParaRPr lang="en-US" sz="1200" kern="1200" dirty="0" smtClean="0">
              <a:solidFill>
                <a:schemeClr val="tx1"/>
              </a:solidFill>
              <a:effectLst/>
              <a:latin typeface="+mn-lt"/>
              <a:ea typeface="+mn-ea"/>
              <a:cs typeface="+mn-cs"/>
            </a:endParaRPr>
          </a:p>
          <a:p>
            <a:pPr marL="0" indent="0">
              <a:buNone/>
            </a:pPr>
            <a:r>
              <a:rPr lang="he-IL" b="1" dirty="0" smtClean="0"/>
              <a:t>8. שותפות עם הקהילה</a:t>
            </a:r>
            <a:r>
              <a:rPr lang="he-IL" b="1" baseline="0" dirty="0" smtClean="0"/>
              <a:t> - </a:t>
            </a:r>
            <a:r>
              <a:rPr lang="he-IL" sz="1200" b="0" kern="1200" dirty="0" smtClean="0">
                <a:solidFill>
                  <a:schemeClr val="tx1"/>
                </a:solidFill>
                <a:effectLst/>
                <a:latin typeface="+mn-lt"/>
                <a:ea typeface="+mn-ea"/>
                <a:cs typeface="+mn-cs"/>
              </a:rPr>
              <a:t>למשפחות ולצוות בית הספר</a:t>
            </a:r>
            <a:r>
              <a:rPr lang="he-IL" sz="1200" b="1"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יש הזדמנויות משמעותיות לבנות בשגרה יחסים ולשתף פעולה כדי לתמוך בהתפתחות אקדמית, רגשית וחברתית של תלמידים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smtClean="0">
                <a:solidFill>
                  <a:schemeClr val="tx1"/>
                </a:solidFill>
                <a:effectLst/>
                <a:latin typeface="+mn-lt"/>
                <a:ea typeface="+mn-ea"/>
                <a:cs typeface="+mn-cs"/>
              </a:rPr>
              <a:t>9. שותפות עם המשפחה - </a:t>
            </a:r>
            <a:r>
              <a:rPr lang="he-IL" sz="1200" b="0" kern="1200" dirty="0" smtClean="0">
                <a:solidFill>
                  <a:schemeClr val="tx1"/>
                </a:solidFill>
                <a:effectLst/>
                <a:latin typeface="+mn-lt"/>
                <a:ea typeface="+mn-ea"/>
                <a:cs typeface="+mn-cs"/>
              </a:rPr>
              <a:t>צוות בית הספר ושותפים בקהילה פועלים יחד</a:t>
            </a:r>
            <a:r>
              <a:rPr lang="he-IL" sz="1200" kern="1200" dirty="0" smtClean="0">
                <a:solidFill>
                  <a:schemeClr val="tx1"/>
                </a:solidFill>
                <a:effectLst/>
                <a:latin typeface="+mn-lt"/>
                <a:ea typeface="+mn-ea"/>
                <a:cs typeface="+mn-cs"/>
              </a:rPr>
              <a:t>, על בסיס שפה משותפת, אסטרטגיות ותקשורת, ביוזמות הקשורות ללמידה חברתית-רגשית גם מעבר לשעות הלימודים. </a:t>
            </a:r>
            <a:endParaRPr lang="en-US" sz="1200" kern="1200" dirty="0" smtClean="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10.שיפור מתמיד - </a:t>
            </a:r>
            <a:r>
              <a:rPr lang="he-IL" sz="1200" b="0" kern="1200" dirty="0" smtClean="0">
                <a:solidFill>
                  <a:schemeClr val="tx1"/>
                </a:solidFill>
                <a:effectLst/>
                <a:latin typeface="+mn-lt"/>
                <a:ea typeface="+mn-ea"/>
                <a:cs typeface="+mn-cs"/>
              </a:rPr>
              <a:t>נתונים על הטמעה ועל תוצאות</a:t>
            </a:r>
            <a:r>
              <a:rPr lang="he-IL" sz="1200" b="1"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נאספים, והם משמשים לשיפור מתמיד של כל המערכות הקשורות ללמידה חברתית-רגשית, של </a:t>
            </a:r>
            <a:r>
              <a:rPr lang="he-IL" sz="1200" kern="1200" dirty="0" err="1" smtClean="0">
                <a:solidFill>
                  <a:schemeClr val="tx1"/>
                </a:solidFill>
                <a:effectLst/>
                <a:latin typeface="+mn-lt"/>
                <a:ea typeface="+mn-ea"/>
                <a:cs typeface="+mn-cs"/>
              </a:rPr>
              <a:t>הפרקטיקות</a:t>
            </a:r>
            <a:r>
              <a:rPr lang="he-IL" sz="1200" kern="1200" dirty="0" smtClean="0">
                <a:solidFill>
                  <a:schemeClr val="tx1"/>
                </a:solidFill>
                <a:effectLst/>
                <a:latin typeface="+mn-lt"/>
                <a:ea typeface="+mn-ea"/>
                <a:cs typeface="+mn-cs"/>
              </a:rPr>
              <a:t> ושל המדיניות, בדגש על הוגנות.  </a:t>
            </a:r>
            <a:endParaRPr lang="en-US" sz="1200" kern="1200" dirty="0" smtClean="0">
              <a:solidFill>
                <a:schemeClr val="tx1"/>
              </a:solidFill>
              <a:effectLst/>
              <a:latin typeface="+mn-lt"/>
              <a:ea typeface="+mn-ea"/>
              <a:cs typeface="+mn-cs"/>
            </a:endParaRP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18</a:t>
            </a:fld>
            <a:endParaRPr lang="he-IL"/>
          </a:p>
        </p:txBody>
      </p:sp>
    </p:spTree>
    <p:extLst>
      <p:ext uri="{BB962C8B-B14F-4D97-AF65-F5344CB8AC3E}">
        <p14:creationId xmlns:p14="http://schemas.microsoft.com/office/powerpoint/2010/main" val="1404069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לא נקיף</a:t>
            </a:r>
            <a:r>
              <a:rPr lang="he-IL" baseline="0" dirty="0" smtClean="0"/>
              <a:t> כעת את </a:t>
            </a:r>
            <a:r>
              <a:rPr lang="he-IL" dirty="0" smtClean="0"/>
              <a:t>סוגיית הטמעת למידה חברתית-רגשית מערכתית, נניח</a:t>
            </a:r>
            <a:r>
              <a:rPr lang="he-IL" baseline="0" dirty="0" smtClean="0"/>
              <a:t> כאן את אבני הבניין של ההטמעה. לסדר ההטמעה ישנה חשיבות עליונה והוא מסייע להימנע ממשוכות רבות שאפיינו מהלכי הטמעה במערכות חינוך. </a:t>
            </a:r>
          </a:p>
          <a:p>
            <a:r>
              <a:rPr lang="he-IL" b="1" baseline="0" dirty="0" smtClean="0"/>
              <a:t>השלב הראשון </a:t>
            </a:r>
            <a:r>
              <a:rPr lang="he-IL" baseline="0" dirty="0" smtClean="0"/>
              <a:t>הוא זה שלעיתים רבות מדלגים עליו, ודווקא לו יש חשיבות מכרעת בתהליך ההטמעה. השלב הראשון עוסק בבניית </a:t>
            </a:r>
            <a:r>
              <a:rPr lang="he-IL" b="1" baseline="0" dirty="0" smtClean="0"/>
              <a:t>מודעות</a:t>
            </a:r>
            <a:r>
              <a:rPr lang="he-IL" baseline="0" dirty="0" smtClean="0"/>
              <a:t> (מה זה </a:t>
            </a:r>
            <a:r>
              <a:rPr lang="en-US" baseline="0" dirty="0" smtClean="0"/>
              <a:t>SEL</a:t>
            </a:r>
            <a:r>
              <a:rPr lang="he-IL" baseline="0" dirty="0" smtClean="0"/>
              <a:t>, למה זה חשוב? למה עכשיו?) בבניית </a:t>
            </a:r>
            <a:r>
              <a:rPr lang="he-IL" b="1" baseline="0" dirty="0" smtClean="0"/>
              <a:t>מחויבות</a:t>
            </a:r>
            <a:r>
              <a:rPr lang="he-IL" baseline="0" dirty="0" smtClean="0"/>
              <a:t> (עמדות סביב </a:t>
            </a:r>
            <a:r>
              <a:rPr lang="en-US" baseline="0" dirty="0" smtClean="0"/>
              <a:t>SEL</a:t>
            </a:r>
            <a:r>
              <a:rPr lang="he-IL" baseline="0" dirty="0" smtClean="0"/>
              <a:t> למה זה חשוב לי) </a:t>
            </a:r>
            <a:r>
              <a:rPr lang="he-IL" b="1" baseline="0" dirty="0" smtClean="0"/>
              <a:t>ובעלות</a:t>
            </a:r>
            <a:r>
              <a:rPr lang="he-IL" baseline="0" dirty="0" smtClean="0"/>
              <a:t> </a:t>
            </a:r>
            <a:r>
              <a:rPr lang="en-US" baseline="0" dirty="0" smtClean="0"/>
              <a:t>(ownership)</a:t>
            </a:r>
            <a:r>
              <a:rPr lang="he-IL" baseline="0" dirty="0" smtClean="0"/>
              <a:t>- הרגע שבו המהלך הופך להיות "שייך לאדם", שהוא רוצה לקחת חלק בו היות וזה מתחבר לתפיסות עולמו/ תפיסת הזהות המקצועית שלו. על מנת להגיע לתחושת בעלות יש צורך בלמידה על מה זה </a:t>
            </a:r>
            <a:r>
              <a:rPr lang="en-US" baseline="0" dirty="0" smtClean="0"/>
              <a:t>SEL</a:t>
            </a:r>
            <a:r>
              <a:rPr lang="he-IL" baseline="0" dirty="0" smtClean="0"/>
              <a:t>, ובתשובה לשאלה: לאן אנחנו רוצים להגיע?. </a:t>
            </a:r>
          </a:p>
          <a:p>
            <a:r>
              <a:rPr lang="he-IL" b="1" baseline="0" dirty="0" smtClean="0"/>
              <a:t>השלב השני </a:t>
            </a:r>
            <a:r>
              <a:rPr lang="he-IL" baseline="0" dirty="0" smtClean="0"/>
              <a:t>הוא גם שלב שפעמים רבות נוטים לדלג עליו - </a:t>
            </a:r>
            <a:r>
              <a:rPr lang="he-IL" b="1" baseline="0" dirty="0" smtClean="0"/>
              <a:t>חיזוק ה </a:t>
            </a:r>
            <a:r>
              <a:rPr lang="en-US" b="1" baseline="0" dirty="0" smtClean="0"/>
              <a:t>SEL</a:t>
            </a:r>
            <a:r>
              <a:rPr lang="he-IL" b="1" baseline="0" dirty="0" smtClean="0"/>
              <a:t> של המבוגרים</a:t>
            </a:r>
            <a:r>
              <a:rPr lang="he-IL" baseline="0" dirty="0" smtClean="0"/>
              <a:t>, כפי שאמרנו קודם גם לשם השלומות (</a:t>
            </a:r>
            <a:r>
              <a:rPr lang="en-US" baseline="0" dirty="0" smtClean="0"/>
              <a:t>(well-being</a:t>
            </a:r>
            <a:r>
              <a:rPr lang="he-IL" baseline="0" dirty="0" smtClean="0"/>
              <a:t> שלהם וגם על מנת שיוכלו ללמד, לטפח ולפתח </a:t>
            </a:r>
            <a:r>
              <a:rPr lang="en-US" baseline="0" dirty="0" smtClean="0"/>
              <a:t>SEL</a:t>
            </a:r>
            <a:r>
              <a:rPr lang="he-IL" baseline="0" dirty="0" smtClean="0"/>
              <a:t> בקרב תלמידים. אנשי חינוך מושקעים ומחויבים מאד לתלמידים שלהם, ופעמים רבות זה מוביל אותם לדלג על עצמם. אתם מכירים את זה שבסדנה אתם עוברים חוויה ומיד חושבים איך ניתן להתאים אותה לכיתה? זה האוטומט של רבים מאנשי החינוך, ופה צריך קצת "</a:t>
            </a:r>
            <a:r>
              <a:rPr lang="he-IL" baseline="0" dirty="0" err="1" smtClean="0"/>
              <a:t>להלחם</a:t>
            </a:r>
            <a:r>
              <a:rPr lang="he-IL" baseline="0" dirty="0" smtClean="0"/>
              <a:t>" בעצמכם, בנטייה הטבעית והמובנת הזאת.</a:t>
            </a:r>
          </a:p>
          <a:p>
            <a:r>
              <a:rPr lang="he-IL" baseline="0" dirty="0" smtClean="0"/>
              <a:t>רק אחרי בניית מודעות, </a:t>
            </a:r>
            <a:r>
              <a:rPr lang="he-IL" baseline="0" dirty="0" err="1" smtClean="0"/>
              <a:t>מחוייבות</a:t>
            </a:r>
            <a:r>
              <a:rPr lang="he-IL" baseline="0" dirty="0" smtClean="0"/>
              <a:t> ובעלות, וחיזוק ה </a:t>
            </a:r>
            <a:r>
              <a:rPr lang="en-US" baseline="0" dirty="0" smtClean="0"/>
              <a:t>SEL</a:t>
            </a:r>
            <a:r>
              <a:rPr lang="he-IL" baseline="0" dirty="0" smtClean="0"/>
              <a:t> של המבוגרים עוברים </a:t>
            </a:r>
            <a:r>
              <a:rPr lang="he-IL" b="1" baseline="0" dirty="0" smtClean="0"/>
              <a:t>לשלב השלישי</a:t>
            </a:r>
            <a:r>
              <a:rPr lang="he-IL" baseline="0" dirty="0" smtClean="0"/>
              <a:t> - להטמעה ברמת התלמידים (יש לכך תהליך מובנה שבקרוב תוכלו לקרוא עליו באתר של אבני ראשה). </a:t>
            </a:r>
            <a:r>
              <a:rPr lang="en-US" baseline="0" dirty="0" smtClean="0"/>
              <a:t/>
            </a:r>
            <a:br>
              <a:rPr lang="en-US" baseline="0" dirty="0" smtClean="0"/>
            </a:br>
            <a:r>
              <a:rPr lang="he-IL" b="1" baseline="0" dirty="0" smtClean="0"/>
              <a:t>השלב הרביעי </a:t>
            </a:r>
            <a:r>
              <a:rPr lang="he-IL" baseline="0" dirty="0" smtClean="0"/>
              <a:t>שלמעשה מלווה את התהליך כבר מהתחלתו עונה על שתי שאלות – האם אנחנו נעים בכיוון הנכון? ומה אנחנו לומדים במסע שלנו? שאלות אלו בעצם עוסקות באיסוף של נתונים לגבי ההטמעה ותוצאותיה על מנת לחתור לשיפור מתמשך. בהקשר הזה, וכמובן שזה נכון גם להקשרים אחרים: כל מהלך הטמעה הוא ברוח ה </a:t>
            </a:r>
            <a:r>
              <a:rPr lang="en-US" baseline="0" dirty="0" smtClean="0"/>
              <a:t>SEL</a:t>
            </a:r>
            <a:r>
              <a:rPr lang="he-IL" baseline="0" dirty="0" smtClean="0"/>
              <a:t>. כלומר, תהליך ההערכה לא יכול להיות תהליך מנוכר, שלא מתרחש מתוך עבודה על מערכות יחסים, כזה שלא מנסה לאסוף מידע מכל מי שהמהלך נוגע לו. הוא צריך להיות תהליך קשוב, שלקולם של התלמידים והשותפים האחרים יש בו מקום, תהליך שהעמדה המרכזית מאחוריו היא </a:t>
            </a:r>
            <a:r>
              <a:rPr lang="en-US" baseline="0" dirty="0" smtClean="0"/>
              <a:t>Growth Mindset</a:t>
            </a:r>
            <a:r>
              <a:rPr lang="he-IL" baseline="0" dirty="0" smtClean="0"/>
              <a:t> – למידה וצמיחה מתמדת גם מטעויות וכישלונות. ככלל הטמעת </a:t>
            </a:r>
            <a:r>
              <a:rPr lang="en-US" baseline="0" dirty="0" smtClean="0"/>
              <a:t>SEL</a:t>
            </a:r>
            <a:r>
              <a:rPr lang="he-IL" baseline="0" dirty="0" smtClean="0"/>
              <a:t> חשוב שתעשה ברוח הלמידה החברתית-רגשית תוך בניית מערכות יחסים מיטיבות, אמון, שמיעת הקולות של כולם, מתוך שיתופיות, אמפתיה והרבה מאד מודעות. </a:t>
            </a:r>
            <a:endParaRPr lang="en-US" baseline="0" dirty="0" smtClean="0"/>
          </a:p>
          <a:p>
            <a:endParaRPr lang="he-IL" baseline="0" dirty="0" smtClean="0"/>
          </a:p>
          <a:p>
            <a:pPr rtl="1"/>
            <a:r>
              <a:rPr lang="he-IL" sz="1200" kern="1200" dirty="0" smtClean="0">
                <a:solidFill>
                  <a:schemeClr val="tx1"/>
                </a:solidFill>
                <a:effectLst/>
                <a:latin typeface="+mn-lt"/>
                <a:ea typeface="+mn-ea"/>
                <a:cs typeface="+mn-cs"/>
              </a:rPr>
              <a:t>כאשר בית ספר מתארגן לקראת הטמעה מערכתית של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 הוא ישמש בנתונים על מנת לתכנן תכנית. זה כולל את השאלות הבאות :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לאן אנחנו רוצים להגיע ?(מטרות מדידות וספציפיות)</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איפה אנחנו עכשיו ואיפה היינו? (איסוף נתונים לגבי מה שכבר נעשה בהקשר 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ואיך בית הספר מתקדם כרגע לקראת המטרות).</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בשלב ההטמעה בית הספר מאמץ ומטמיע אסטרטגיות לתמיכה בצמיחת ה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של תלמידים ושל מבוגרים. בתהליך זה בית הספר יצטרך לאסוף נתונים בכדי לראות אם האסטרטגיות עובדות. למעשה בית הספר שואל שוב ושוב את השאלות הרפלקטיביות הבאות :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איך נגיע מאיפה שאנחנו נמצאים עכשיו לאן שאנחנו רוצים להגיע? המשמעות היא שיכול להיות שבית הספר יערוך שינויים בתכנית שהוא עשה-כשמטמיעים משהו חדש יש למידה מואצת, אז צריך לאסוף נתונים לגבי איך זה הולך  לערוך רפלקציה על הנתונים ואז לעשות את השינויים הנדרשים על מנת להגיע למטרות בית הספר בהקשר 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בשלב השיפור  בית הספר מתבונן על עבודה של שנה, בכדי לבחון האם מגיעים לתוצאות שהיו היעד, ואז מקבלים החלטות בנוגע לשינוי אסטרטגיה לשנה הבאה. שואלים :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האם אנחנו מתקדמים בכיוון הנכון</a:t>
            </a:r>
            <a:endParaRPr lang="en-US" sz="1200" kern="1200" dirty="0" smtClean="0">
              <a:solidFill>
                <a:schemeClr val="tx1"/>
              </a:solidFill>
              <a:effectLst/>
              <a:latin typeface="+mn-lt"/>
              <a:ea typeface="+mn-ea"/>
              <a:cs typeface="+mn-cs"/>
            </a:endParaRPr>
          </a:p>
          <a:p>
            <a:r>
              <a:rPr lang="he-IL" sz="1200" kern="1200" dirty="0" smtClean="0">
                <a:solidFill>
                  <a:schemeClr val="tx1"/>
                </a:solidFill>
                <a:effectLst/>
                <a:latin typeface="+mn-lt"/>
                <a:ea typeface="+mn-ea"/>
                <a:cs typeface="+mn-cs"/>
              </a:rPr>
              <a:t>מה אנחנו לומדים במסע שלנו?</a:t>
            </a:r>
            <a:endParaRPr lang="he-IL" baseline="0" dirty="0" smtClean="0"/>
          </a:p>
          <a:p>
            <a:r>
              <a:rPr lang="he-IL" dirty="0" smtClean="0"/>
              <a:t>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19</a:t>
            </a:fld>
            <a:endParaRPr lang="he-IL"/>
          </a:p>
        </p:txBody>
      </p:sp>
    </p:spTree>
    <p:extLst>
      <p:ext uri="{BB962C8B-B14F-4D97-AF65-F5344CB8AC3E}">
        <p14:creationId xmlns:p14="http://schemas.microsoft.com/office/powerpoint/2010/main" val="373805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למה דווקא ההגדרה הזאת </a:t>
            </a:r>
            <a:r>
              <a:rPr lang="he-IL" dirty="0" smtClean="0"/>
              <a:t>? ישנן</a:t>
            </a:r>
            <a:r>
              <a:rPr lang="he-IL" baseline="0" dirty="0" smtClean="0"/>
              <a:t> עשרות מסגרות </a:t>
            </a:r>
            <a:r>
              <a:rPr lang="he-IL" baseline="0" dirty="0" err="1" smtClean="0"/>
              <a:t>המשגתיות</a:t>
            </a:r>
            <a:r>
              <a:rPr lang="he-IL" baseline="0" dirty="0" smtClean="0"/>
              <a:t> תיאורטיות המגדירות מהי למידה חברתית-רגשית. השוני </a:t>
            </a:r>
            <a:r>
              <a:rPr lang="he-IL" baseline="0" dirty="0" err="1" smtClean="0"/>
              <a:t>בינהן</a:t>
            </a:r>
            <a:r>
              <a:rPr lang="he-IL" baseline="0" dirty="0" smtClean="0"/>
              <a:t> נובע לרוב מדגשים שונים על מיומנויות שונות אבל גם מאיזה תיאוריות הן שואבות את ההמשגה שלהן. ההגדרה המוצגת כאן הנה של ארגון </a:t>
            </a:r>
            <a:r>
              <a:rPr lang="en-US" baseline="0" dirty="0" smtClean="0"/>
              <a:t>CASEL</a:t>
            </a:r>
            <a:r>
              <a:rPr lang="he-IL" baseline="0" dirty="0" smtClean="0"/>
              <a:t> – </a:t>
            </a:r>
            <a:r>
              <a:rPr lang="en-US" baseline="0" dirty="0" smtClean="0"/>
              <a:t>Collaborative Academic Social and Emotional Learning</a:t>
            </a:r>
            <a:r>
              <a:rPr lang="he-IL" baseline="0" dirty="0" smtClean="0"/>
              <a:t>, הארגון המוביל כיום בעולם את תחום ה </a:t>
            </a:r>
            <a:r>
              <a:rPr lang="en-US" baseline="0" dirty="0" smtClean="0"/>
              <a:t>SEL</a:t>
            </a:r>
            <a:r>
              <a:rPr lang="he-IL" baseline="0" dirty="0" smtClean="0"/>
              <a:t>. ההגדרה נוסחה על בסיס מחקר בן יותר משני עשורים ונכללים בה היבטים שנמצא כי ניתן להשפיע עליהם דרך מערכת החינוך. </a:t>
            </a:r>
          </a:p>
          <a:p>
            <a:r>
              <a:rPr lang="he-IL" b="1" baseline="0" dirty="0" smtClean="0"/>
              <a:t>דגשים בהגדרה עצמה: </a:t>
            </a:r>
            <a:endParaRPr lang="en-US" b="1" baseline="0" dirty="0" smtClean="0"/>
          </a:p>
          <a:p>
            <a:r>
              <a:rPr lang="he-IL" b="0" baseline="0" dirty="0" smtClean="0"/>
              <a:t>"חלק אינטגרלי מהחינוך ומהתפתחות האדם" – </a:t>
            </a:r>
            <a:r>
              <a:rPr lang="en-US" b="0" baseline="0" dirty="0" smtClean="0"/>
              <a:t>SEL</a:t>
            </a:r>
            <a:r>
              <a:rPr lang="he-IL" b="0" baseline="0" dirty="0" smtClean="0"/>
              <a:t>  הוא לא "עוד משהו" שעכשיו מוסיפים לחינוך, הוא חלק תשתיתי מהחינוך ומהתפתחות האדם, אדם לא יכול להתפתח ללא יכולות חברתיות-רגשיות ולכן זאת לא "תוספת נחמדה" לחינוך, למידה חברתית רגשית הנה חלק מהותי מהחינוך. </a:t>
            </a:r>
          </a:p>
          <a:p>
            <a:r>
              <a:rPr lang="he-IL" b="0" baseline="0" dirty="0" smtClean="0"/>
              <a:t>"</a:t>
            </a:r>
            <a:r>
              <a:rPr lang="he-IL" b="1" baseline="0" dirty="0" smtClean="0"/>
              <a:t>למידה חברתית-רגשית היא תהליך</a:t>
            </a:r>
            <a:r>
              <a:rPr lang="he-IL" b="0" baseline="0" dirty="0" smtClean="0"/>
              <a:t>"- חשוב לומר שמדובר בתהליך ארוך. נמצא כי על מנת לבסס תהליך </a:t>
            </a:r>
            <a:r>
              <a:rPr lang="en-US" b="0" baseline="0" dirty="0" smtClean="0"/>
              <a:t>SEL</a:t>
            </a:r>
            <a:r>
              <a:rPr lang="he-IL" b="0" baseline="0" dirty="0" smtClean="0"/>
              <a:t> מערכתי, איכותי, בעל השפעה נדרשות בין 3-5 שנים. מה זה אומר לנו? שמדובר בתהליך שצריך לתכנן אותו, שמצריך ראיה מערכתית והטמעה מערכתית, שההטמעה מתרחשת בשלבים וכן, שצריך אורך רוח, סבלנות והתמדה. </a:t>
            </a:r>
          </a:p>
          <a:p>
            <a:r>
              <a:rPr lang="he-IL" b="1" baseline="0" dirty="0" smtClean="0"/>
              <a:t>"כל הילדים והמבוגרים" </a:t>
            </a:r>
            <a:r>
              <a:rPr lang="he-IL" b="0" baseline="0" dirty="0" smtClean="0"/>
              <a:t>– למידה חברתית-רגשית שמה מהרגע הראשון את המבוגרים גם במרכז. זה ברור שמי שמערכת החינוך מיועדת עבורו זה התלמיד. יחד עם זאת, כל האנשים במערכת חשובים. השלומות של כולם חשובה וכך גם הפיתוח שלהם את היכולות החברתיות-רגשיות שלהם. זה ברור שאי אפשר לבקש ממורה לפתח יכולת ויסות עצמית בקרב תלמידים לפני שנעשית עבודה גם על יכולות הוויסות שלה. מילה קצרה אבל מאד חשובה מופיעה בהגדרה- "כל". המילה הזאת מכוונת להוגנות בחינוך, לכך שלכל הילדים ניתנת הזדמנות לפתח וליישם </a:t>
            </a:r>
            <a:r>
              <a:rPr lang="en-US" b="0" baseline="0" dirty="0" smtClean="0"/>
              <a:t>SEL</a:t>
            </a:r>
            <a:r>
              <a:rPr lang="he-IL" b="0" baseline="0" dirty="0" smtClean="0"/>
              <a:t> ולא רק לקבוצות </a:t>
            </a:r>
            <a:r>
              <a:rPr lang="he-IL" b="0" baseline="0" dirty="0" err="1" smtClean="0"/>
              <a:t>מסויימות</a:t>
            </a:r>
            <a:r>
              <a:rPr lang="he-IL" b="0" baseline="0" dirty="0" smtClean="0"/>
              <a:t> </a:t>
            </a:r>
            <a:r>
              <a:rPr lang="he-IL" b="0" baseline="0" dirty="0" err="1" smtClean="0"/>
              <a:t>באוכלוסיה</a:t>
            </a:r>
            <a:r>
              <a:rPr lang="he-IL" b="0" baseline="0" dirty="0" smtClean="0"/>
              <a:t>. </a:t>
            </a:r>
          </a:p>
          <a:p>
            <a:r>
              <a:rPr lang="he-IL" b="0" baseline="0" dirty="0" smtClean="0"/>
              <a:t>"</a:t>
            </a:r>
            <a:r>
              <a:rPr lang="he-IL" b="1" baseline="0" dirty="0" smtClean="0"/>
              <a:t>מפתחים ומיישמים"- </a:t>
            </a:r>
            <a:r>
              <a:rPr lang="he-IL" b="0" baseline="0" dirty="0" smtClean="0"/>
              <a:t>פעמים רבות כאשר נכנסת "שפה חדשה" לבית הספר לומדים אותה אבל לא תמיד מתרגלים אותה. על מנת שלמידה חברתית רגשית תהייה ברת קיימא, כזאת שהיא כאן והיא נשארת כאן, כזאת שבאמת עושה הבדל, שבאמת משפרת את היכולות החברתיות-רגשיות של מבוגרים וילדים- יש צורך בתרגול מתמשך, לאורך כל יום הלימודים ומחוצה לו, בזירות השונות.</a:t>
            </a:r>
            <a:endParaRPr lang="he-IL" b="1" baseline="0" dirty="0" smtClean="0"/>
          </a:p>
          <a:p>
            <a:r>
              <a:rPr lang="he-IL" b="1" baseline="0" dirty="0" smtClean="0"/>
              <a:t>"ידע עמדות ומיומנויות" –</a:t>
            </a:r>
            <a:r>
              <a:rPr lang="he-IL" b="0" baseline="0" dirty="0" smtClean="0"/>
              <a:t> למידה חברתית-רגשית לא עוסקת רק "בחדר כושר" של מיומנויות. לפני המיומנויות חשוב לעסוק בעמדות שמבוגרים ילדים מחזיקים בנוגע לעולם ולהתנהלות שלהם בו למשל, האם מחזיקים בתפיסה אופטימית או פסימית של העולם זוהי עמדה ש"צובעת" הרבה מיום הלימודים/העבודה של תלמידים ומורים; האופן שבו אני מתייחס לחוסר הצלחה משפיע מאד על ההתנהלות שלי בעולם. התפיסות והעמדות של אנשי חינוך בנוגע לתפקיד של מערכת החינוך, לתפקידם, התפיסה שלהם של איך צריך לנהל את המשמעת בבית הספר, כולן משפיעות על התנהלותם. עמדות של </a:t>
            </a:r>
            <a:r>
              <a:rPr lang="he-IL" b="0" baseline="0" dirty="0" err="1" smtClean="0"/>
              <a:t>אינדבידואליזם</a:t>
            </a:r>
            <a:r>
              <a:rPr lang="he-IL" b="0" baseline="0" dirty="0" smtClean="0"/>
              <a:t> אל מול תלות הדדית כחברה, כולן חלק מהשיח שניתן וחושב לטפח סביב למידה חברתית-רגשית וכן, גם לעסוק בפיתוח מיומנויות, אך מתוך הקשר אנושי, חברתי, חינוכי רחב. </a:t>
            </a:r>
          </a:p>
          <a:p>
            <a:r>
              <a:rPr lang="he-IL" b="0" baseline="0" dirty="0" smtClean="0"/>
              <a:t>בסוף 2020 </a:t>
            </a:r>
            <a:r>
              <a:rPr lang="en-US" b="0" baseline="0" dirty="0" smtClean="0"/>
              <a:t>CASEL</a:t>
            </a:r>
            <a:r>
              <a:rPr lang="he-IL" b="0" baseline="0" dirty="0" smtClean="0"/>
              <a:t> עדכנו את ההגדרה (להגדרה המופיעה לעיל), מה השתנה בהגדרה: </a:t>
            </a:r>
          </a:p>
          <a:p>
            <a:pPr marL="228600" indent="-228600">
              <a:buAutoNum type="arabicPeriod"/>
            </a:pPr>
            <a:r>
              <a:rPr lang="he-IL" b="0" baseline="0" dirty="0" err="1" smtClean="0"/>
              <a:t>מחוייבות</a:t>
            </a:r>
            <a:r>
              <a:rPr lang="he-IL" b="0" baseline="0" dirty="0" smtClean="0"/>
              <a:t> מפורשת להוגנות בחינוך </a:t>
            </a:r>
            <a:r>
              <a:rPr lang="he-IL" b="0" baseline="0" dirty="0" err="1" smtClean="0"/>
              <a:t>ולמצויינות</a:t>
            </a:r>
            <a:r>
              <a:rPr lang="he-IL" b="0" baseline="0" dirty="0" smtClean="0"/>
              <a:t> בחינוך המדגישים מענה לצרכים פסיכולוגיים של בניית זהות, </a:t>
            </a:r>
            <a:r>
              <a:rPr lang="en-US" b="0" baseline="0" dirty="0" smtClean="0"/>
              <a:t>agency</a:t>
            </a:r>
            <a:r>
              <a:rPr lang="he-IL" b="0" baseline="0" dirty="0" smtClean="0"/>
              <a:t> (</a:t>
            </a:r>
            <a:r>
              <a:rPr lang="he-IL" b="0" baseline="0" dirty="0" err="1" smtClean="0"/>
              <a:t>פעלנות</a:t>
            </a:r>
            <a:r>
              <a:rPr lang="he-IL" b="0" baseline="0" dirty="0" smtClean="0"/>
              <a:t>) ושייכות. </a:t>
            </a:r>
          </a:p>
          <a:p>
            <a:pPr marL="228600" indent="-228600">
              <a:buAutoNum type="arabicPeriod"/>
            </a:pPr>
            <a:r>
              <a:rPr lang="he-IL" b="0" baseline="0" dirty="0" smtClean="0"/>
              <a:t>הדגשה של מרחבים ומקומות בהן ניתן לטפח </a:t>
            </a:r>
            <a:r>
              <a:rPr lang="en-US" b="0" baseline="0" dirty="0" smtClean="0"/>
              <a:t>SEL</a:t>
            </a:r>
            <a:r>
              <a:rPr lang="he-IL" b="0" baseline="0" dirty="0" smtClean="0"/>
              <a:t> </a:t>
            </a:r>
          </a:p>
          <a:p>
            <a:pPr marL="228600" indent="-228600">
              <a:buAutoNum type="arabicPeriod"/>
            </a:pPr>
            <a:r>
              <a:rPr lang="he-IL" b="0" baseline="0" dirty="0" smtClean="0"/>
              <a:t>הצורך לשלב </a:t>
            </a:r>
            <a:r>
              <a:rPr lang="en-US" b="0" baseline="0" dirty="0" smtClean="0"/>
              <a:t>SEL</a:t>
            </a:r>
            <a:r>
              <a:rPr lang="he-IL" b="0" baseline="0" dirty="0" smtClean="0"/>
              <a:t> בתכנית הלימודים, בהוראה, במדינות המשמעת, במהלכי תמיכה בתלמידים, בפיתוח מקצועי של הצוות וגם בשעות שמחוץ לשעות ביה"ס. </a:t>
            </a:r>
          </a:p>
          <a:p>
            <a:pPr marL="228600" indent="-228600">
              <a:buAutoNum type="arabicPeriod"/>
            </a:pPr>
            <a:r>
              <a:rPr lang="he-IL" b="0" baseline="0" dirty="0" smtClean="0"/>
              <a:t>התבוננות על תפקיד הערכה מתמדת לשם יצירת שיפור מתמשך. </a:t>
            </a:r>
          </a:p>
          <a:p>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a:t>
            </a:fld>
            <a:endParaRPr lang="he-IL"/>
          </a:p>
        </p:txBody>
      </p:sp>
    </p:spTree>
    <p:extLst>
      <p:ext uri="{BB962C8B-B14F-4D97-AF65-F5344CB8AC3E}">
        <p14:creationId xmlns:p14="http://schemas.microsoft.com/office/powerpoint/2010/main" val="3321351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buNone/>
            </a:pPr>
            <a:r>
              <a:rPr lang="he-IL" baseline="0" dirty="0" smtClean="0"/>
              <a:t>אפשר להתבונן על </a:t>
            </a:r>
            <a:r>
              <a:rPr lang="en-US" baseline="0" dirty="0" smtClean="0"/>
              <a:t>SEL</a:t>
            </a:r>
            <a:r>
              <a:rPr lang="he-IL" baseline="0" dirty="0" smtClean="0"/>
              <a:t> ברמת הכיתה כעל שרפרף עם שלוש רגליים- כל רגל חשובה על מנת שהתלמידים ילמדו </a:t>
            </a:r>
            <a:r>
              <a:rPr lang="he-IL" baseline="0" dirty="0" err="1" smtClean="0"/>
              <a:t>וישגשגו,כל</a:t>
            </a:r>
            <a:r>
              <a:rPr lang="he-IL" baseline="0" dirty="0" smtClean="0"/>
              <a:t> הרגליים תומכות זו בזו. </a:t>
            </a:r>
          </a:p>
          <a:p>
            <a:pPr marL="228600" indent="-228600">
              <a:buAutoNum type="arabicPeriod"/>
            </a:pPr>
            <a:r>
              <a:rPr lang="he-IL" baseline="0" dirty="0" smtClean="0"/>
              <a:t>סביבה כיתתית תומכת בה תלמידים מרגישים בטוחים רגשית, שייכים לקהילת לומדים, בעלי מוטיבציה ותחושת מסוגלות עצמית מול אתגרים. </a:t>
            </a:r>
          </a:p>
          <a:p>
            <a:pPr marL="228600" indent="-228600">
              <a:buAutoNum type="arabicPeriod"/>
            </a:pPr>
            <a:r>
              <a:rPr lang="he-IL" baseline="0" dirty="0" smtClean="0"/>
              <a:t>שילוב של </a:t>
            </a:r>
            <a:r>
              <a:rPr lang="en-US" baseline="0" dirty="0" smtClean="0"/>
              <a:t>SEL</a:t>
            </a:r>
            <a:r>
              <a:rPr lang="he-IL" baseline="0" dirty="0" smtClean="0"/>
              <a:t> בתחומי הדעת- באופן שבו שיעור מתוכנן הוא יכול לספק הזדמנויות רבות על מנת שתלמידים יתרגלו מיומנויות חברתיות-רגשיות בזמן שהם לומדים מתמטיקה, שפה, אומנות </a:t>
            </a:r>
            <a:r>
              <a:rPr lang="he-IL" baseline="0" dirty="0" err="1" smtClean="0"/>
              <a:t>וכו</a:t>
            </a:r>
            <a:r>
              <a:rPr lang="he-IL" baseline="0" dirty="0" smtClean="0"/>
              <a:t>'. זה יכול להתרחש למשל באמצעות זה שמאפשרים להם להתבונן על נקודות מבט שונות, לפתור בעיות בצורה קונסטרוקטיבית ולקבל החלטות שלוקחות בחשבון גם את הצרכים של אחרים.</a:t>
            </a:r>
          </a:p>
          <a:p>
            <a:pPr marL="228600" indent="-228600">
              <a:buAutoNum type="arabicPeriod"/>
            </a:pPr>
            <a:r>
              <a:rPr lang="he-IL" baseline="0" dirty="0" smtClean="0"/>
              <a:t>הוראה ישירה של </a:t>
            </a:r>
            <a:r>
              <a:rPr lang="en-US" baseline="0" dirty="0" smtClean="0"/>
              <a:t>SEL</a:t>
            </a:r>
            <a:r>
              <a:rPr lang="he-IL" baseline="0" dirty="0" smtClean="0"/>
              <a:t> מספקת הזדמנויות שוטפות לטפח, לתרגל ולערוך רפלקציה על יכולות חברתיות-רגשיות בדרכים מותאמות התפתחותית ורגישות תרבותית.  </a:t>
            </a: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20</a:t>
            </a:fld>
            <a:endParaRPr lang="he-IL"/>
          </a:p>
        </p:txBody>
      </p:sp>
    </p:spTree>
    <p:extLst>
      <p:ext uri="{BB962C8B-B14F-4D97-AF65-F5344CB8AC3E}">
        <p14:creationId xmlns:p14="http://schemas.microsoft.com/office/powerpoint/2010/main" val="160282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הוראה איכותית של </a:t>
            </a:r>
            <a:r>
              <a:rPr lang="en-US" dirty="0" smtClean="0"/>
              <a:t>SEL</a:t>
            </a:r>
            <a:r>
              <a:rPr lang="he-IL" dirty="0" smtClean="0"/>
              <a:t> היא</a:t>
            </a:r>
            <a:r>
              <a:rPr lang="he-IL" baseline="0" dirty="0" smtClean="0"/>
              <a:t> </a:t>
            </a:r>
            <a:r>
              <a:rPr lang="en-US" baseline="0" dirty="0" smtClean="0"/>
              <a:t>SAFER</a:t>
            </a:r>
            <a:r>
              <a:rPr lang="he-IL" baseline="0" dirty="0" smtClean="0"/>
              <a:t>:</a:t>
            </a:r>
          </a:p>
          <a:p>
            <a:r>
              <a:rPr lang="en-US" baseline="0" dirty="0" smtClean="0"/>
              <a:t>S</a:t>
            </a:r>
            <a:r>
              <a:rPr lang="he-IL" baseline="0" dirty="0" smtClean="0"/>
              <a:t>- סדרת פעולות וגישות אימון המתואמות זו עם זו והמטפחות יכולות חברתיות-רגשיות באופן תואם התפתחות </a:t>
            </a:r>
          </a:p>
          <a:p>
            <a:r>
              <a:rPr lang="en-US" baseline="0" dirty="0" smtClean="0"/>
              <a:t>A</a:t>
            </a:r>
            <a:r>
              <a:rPr lang="he-IL" baseline="0" dirty="0" smtClean="0"/>
              <a:t>- אקטיבית. הוראה המדגישה צורות אקטיביות של למידה על מנת לעזור לתלמידים לתרגל מיומנויות ולשלוט בהן</a:t>
            </a:r>
          </a:p>
          <a:p>
            <a:r>
              <a:rPr lang="en-US" baseline="0" dirty="0" smtClean="0"/>
              <a:t>F</a:t>
            </a:r>
            <a:r>
              <a:rPr lang="he-IL" baseline="0" dirty="0" smtClean="0"/>
              <a:t>- ממוקדת. הטמעת תכנית לימודים שאופן מכוון וממוקד מדגישה פיתוח של יכולות חברתיות-רגשיות ולא יכולות אחרות. </a:t>
            </a:r>
          </a:p>
          <a:p>
            <a:r>
              <a:rPr lang="en-US" baseline="0" dirty="0" smtClean="0"/>
              <a:t>E</a:t>
            </a:r>
            <a:r>
              <a:rPr lang="he-IL" baseline="0" dirty="0" smtClean="0"/>
              <a:t>- מפורשת. מגדירה מיומנויות, עמדה, ידע ברורים לעבודה. </a:t>
            </a:r>
          </a:p>
          <a:p>
            <a:r>
              <a:rPr lang="en-US" baseline="0" dirty="0" smtClean="0"/>
              <a:t>R</a:t>
            </a:r>
            <a:r>
              <a:rPr lang="he-IL" baseline="0" dirty="0" smtClean="0"/>
              <a:t>- תגובתית. הוראה שעושה התאמה נכונה להקשר הספציפי של בית הספר והקהילה, השואבת מתובנות של תלמידים, משפחות וחברים בקהילה ומתייחסת בהוראה לתרבות ממנה מגיעים באי בית הספר.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21</a:t>
            </a:fld>
            <a:endParaRPr lang="he-IL"/>
          </a:p>
        </p:txBody>
      </p:sp>
    </p:spTree>
    <p:extLst>
      <p:ext uri="{BB962C8B-B14F-4D97-AF65-F5344CB8AC3E}">
        <p14:creationId xmlns:p14="http://schemas.microsoft.com/office/powerpoint/2010/main" val="339199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u="sng" dirty="0" smtClean="0"/>
              <a:t>טיפוח אקלים בית ספרי תומך</a:t>
            </a:r>
          </a:p>
          <a:p>
            <a:pPr marL="171450" indent="-171450">
              <a:buFontTx/>
              <a:buChar char="-"/>
            </a:pPr>
            <a:r>
              <a:rPr lang="he-IL" baseline="0" dirty="0" smtClean="0"/>
              <a:t>נורמות בית ספריות, הסכמים משותפים, שגרות שתומכות בחזון בית הספר ל </a:t>
            </a:r>
            <a:r>
              <a:rPr lang="en-US" baseline="0" dirty="0" smtClean="0"/>
              <a:t>SEL</a:t>
            </a:r>
            <a:r>
              <a:rPr lang="he-IL" baseline="0" dirty="0" smtClean="0"/>
              <a:t> </a:t>
            </a:r>
          </a:p>
          <a:p>
            <a:pPr marL="171450" indent="-171450">
              <a:buFontTx/>
              <a:buChar char="-"/>
            </a:pPr>
            <a:r>
              <a:rPr lang="he-IL" baseline="0" dirty="0" smtClean="0"/>
              <a:t>הערכה ומדידה של אקלים ביה"ס- סקרים, איסוף נתונים.</a:t>
            </a:r>
          </a:p>
          <a:p>
            <a:pPr marL="171450" indent="-171450">
              <a:buFontTx/>
              <a:buChar char="-"/>
            </a:pPr>
            <a:r>
              <a:rPr lang="he-IL" baseline="0" dirty="0" smtClean="0"/>
              <a:t>תכנון שיפור אקלים בית הספר בהתבסס על הנתונים. </a:t>
            </a:r>
          </a:p>
          <a:p>
            <a:pPr marL="0" indent="0">
              <a:buFontTx/>
              <a:buNone/>
            </a:pPr>
            <a:r>
              <a:rPr lang="he-IL" u="sng" baseline="0" dirty="0" smtClean="0"/>
              <a:t>שילוב תכנית </a:t>
            </a:r>
            <a:r>
              <a:rPr lang="en-US" u="sng" baseline="0" dirty="0" smtClean="0"/>
              <a:t>SEL</a:t>
            </a:r>
            <a:r>
              <a:rPr lang="he-IL" u="sng" baseline="0" dirty="0" smtClean="0"/>
              <a:t> מבוססת מחקר </a:t>
            </a:r>
          </a:p>
          <a:p>
            <a:pPr marL="171450" indent="-171450">
              <a:buFontTx/>
              <a:buChar char="-"/>
            </a:pPr>
            <a:r>
              <a:rPr lang="he-IL" baseline="0" dirty="0" smtClean="0"/>
              <a:t>תכנית שהיא </a:t>
            </a:r>
            <a:r>
              <a:rPr lang="en-US" baseline="0" dirty="0" smtClean="0"/>
              <a:t>SAFER</a:t>
            </a:r>
            <a:endParaRPr lang="he-IL" baseline="0" dirty="0" smtClean="0"/>
          </a:p>
          <a:p>
            <a:pPr marL="171450" indent="-171450">
              <a:buFontTx/>
              <a:buChar char="-"/>
            </a:pPr>
            <a:r>
              <a:rPr lang="he-IL" baseline="0" dirty="0" smtClean="0"/>
              <a:t>תכנית שמתמקדת </a:t>
            </a:r>
            <a:r>
              <a:rPr lang="he-IL" baseline="0" dirty="0" err="1" smtClean="0"/>
              <a:t>בפרקטיקות</a:t>
            </a:r>
            <a:r>
              <a:rPr lang="he-IL" baseline="0" dirty="0" smtClean="0"/>
              <a:t> ומבנים בית </a:t>
            </a:r>
            <a:r>
              <a:rPr lang="he-IL" baseline="0" dirty="0" err="1" smtClean="0"/>
              <a:t>ספריים</a:t>
            </a:r>
            <a:r>
              <a:rPr lang="he-IL" baseline="0" dirty="0" smtClean="0"/>
              <a:t> (גישה מערכתית) ולא רק ברמת שיעור.</a:t>
            </a:r>
          </a:p>
          <a:p>
            <a:pPr marL="171450" indent="-171450">
              <a:buFontTx/>
              <a:buChar char="-"/>
            </a:pPr>
            <a:r>
              <a:rPr lang="he-IL" baseline="0" dirty="0" smtClean="0"/>
              <a:t>תכנית שנמצאת בהלימה למטרות </a:t>
            </a:r>
            <a:r>
              <a:rPr lang="en-US" baseline="0" dirty="0" smtClean="0"/>
              <a:t>SEL</a:t>
            </a:r>
            <a:r>
              <a:rPr lang="he-IL" baseline="0" dirty="0" smtClean="0"/>
              <a:t> הבית ספריות והיא רגישה מבחינה תרבותית ושפתית.</a:t>
            </a:r>
          </a:p>
          <a:p>
            <a:pPr marL="171450" indent="-171450">
              <a:buFontTx/>
              <a:buChar char="-"/>
            </a:pPr>
            <a:r>
              <a:rPr lang="he-IL" baseline="0" dirty="0" smtClean="0"/>
              <a:t>תכנית המספקת תמיכה </a:t>
            </a:r>
            <a:r>
              <a:rPr lang="en-US" baseline="0" dirty="0" smtClean="0"/>
              <a:t>ongoing</a:t>
            </a:r>
            <a:r>
              <a:rPr lang="he-IL" baseline="0" dirty="0" smtClean="0"/>
              <a:t> לצוות </a:t>
            </a:r>
          </a:p>
          <a:p>
            <a:pPr marL="171450" indent="-171450">
              <a:buFontTx/>
              <a:buChar char="-"/>
            </a:pPr>
            <a:r>
              <a:rPr lang="he-IL" baseline="0" dirty="0" smtClean="0"/>
              <a:t>הטמעה 'נאמנה למקור' של התכנית </a:t>
            </a:r>
          </a:p>
          <a:p>
            <a:pPr marL="0" indent="0">
              <a:buFontTx/>
              <a:buNone/>
            </a:pPr>
            <a:r>
              <a:rPr lang="en-US" u="sng" dirty="0" smtClean="0"/>
              <a:t>SEL</a:t>
            </a:r>
            <a:r>
              <a:rPr lang="he-IL" u="sng" baseline="0" dirty="0" smtClean="0"/>
              <a:t> משולב במענים שנועדו לתמוך בתלמידים</a:t>
            </a:r>
          </a:p>
          <a:p>
            <a:pPr marL="171450" indent="-171450">
              <a:buFontTx/>
              <a:buChar char="-"/>
            </a:pPr>
            <a:r>
              <a:rPr lang="he-IL" baseline="0" dirty="0" smtClean="0"/>
              <a:t>לתלמידים שונים יש צרכים שונים, בניית רצף של תמיכות(ממניעה ועד טיפול) הפוגשות את הצרכים הלימודיים, חברתיים, רגשיים התנהגותיים של כל התלמידים. </a:t>
            </a:r>
          </a:p>
          <a:p>
            <a:pPr marL="171450" indent="-171450">
              <a:buFontTx/>
              <a:buChar char="-"/>
            </a:pPr>
            <a:r>
              <a:rPr lang="he-IL" baseline="0" dirty="0" smtClean="0"/>
              <a:t>שפה משותפת בין תכניות שונות ותמיכות שונות </a:t>
            </a:r>
          </a:p>
          <a:p>
            <a:pPr marL="0" indent="0">
              <a:buFontTx/>
              <a:buNone/>
            </a:pPr>
            <a:r>
              <a:rPr lang="he-IL" u="sng" baseline="0" dirty="0" smtClean="0"/>
              <a:t>ביסוס מדיניות משמעת המטפחת </a:t>
            </a:r>
            <a:r>
              <a:rPr lang="en-US" u="sng" baseline="0" dirty="0" smtClean="0"/>
              <a:t>SEL</a:t>
            </a:r>
            <a:r>
              <a:rPr lang="he-IL" u="sng" baseline="0" dirty="0" smtClean="0"/>
              <a:t> </a:t>
            </a:r>
          </a:p>
          <a:p>
            <a:pPr marL="171450" indent="-171450">
              <a:buFontTx/>
              <a:buChar char="-"/>
            </a:pPr>
            <a:r>
              <a:rPr lang="he-IL" baseline="0" dirty="0" smtClean="0"/>
              <a:t>מתן הזדמנות לתלמידים לפתור בעיות, לבנות מערכות יחסים חיוביות, לערוך רפלקציה </a:t>
            </a:r>
          </a:p>
          <a:p>
            <a:pPr marL="171450" indent="-171450">
              <a:buFontTx/>
              <a:buChar char="-"/>
            </a:pPr>
            <a:r>
              <a:rPr lang="he-IL" baseline="0" dirty="0" smtClean="0"/>
              <a:t>מדיניות הלוקחת בחשבון את רקע התרבותי, שלב ההתפתחותי והבדלים </a:t>
            </a:r>
            <a:r>
              <a:rPr lang="he-IL" baseline="0" dirty="0" err="1" smtClean="0"/>
              <a:t>אינדבידואליים</a:t>
            </a:r>
            <a:endParaRPr lang="he-IL" baseline="0" dirty="0" smtClean="0"/>
          </a:p>
          <a:p>
            <a:pPr marL="171450" indent="-171450">
              <a:buFontTx/>
              <a:buChar char="-"/>
            </a:pPr>
            <a:r>
              <a:rPr lang="he-IL" baseline="0" dirty="0" smtClean="0"/>
              <a:t>הנתונים מראים שמשתמשים </a:t>
            </a:r>
            <a:r>
              <a:rPr lang="he-IL" baseline="0" dirty="0" err="1" smtClean="0"/>
              <a:t>בפרקטיקות</a:t>
            </a:r>
            <a:r>
              <a:rPr lang="he-IL" baseline="0" dirty="0" smtClean="0"/>
              <a:t> המשמעת באופן הוגן </a:t>
            </a:r>
            <a:r>
              <a:rPr lang="he-IL" baseline="0" dirty="0" err="1" smtClean="0"/>
              <a:t>ועיקבי</a:t>
            </a:r>
            <a:endParaRPr lang="he-IL" baseline="0" dirty="0" smtClean="0"/>
          </a:p>
          <a:p>
            <a:pPr marL="171450" indent="-171450">
              <a:buFontTx/>
              <a:buChar char="-"/>
            </a:pPr>
            <a:r>
              <a:rPr lang="he-IL" baseline="0" dirty="0" smtClean="0"/>
              <a:t>הנתונים מראים כי המורים מקבלים תמיכה על מנת שהם יוכלו לבסס משמעת מוכוונת –תלמיד</a:t>
            </a:r>
          </a:p>
          <a:p>
            <a:pPr marL="0" indent="0">
              <a:buFontTx/>
              <a:buNone/>
            </a:pPr>
            <a:r>
              <a:rPr lang="he-IL" u="sng" baseline="0" dirty="0" smtClean="0"/>
              <a:t>העצמת קולם של התלמידים</a:t>
            </a:r>
          </a:p>
          <a:p>
            <a:pPr marL="171450" indent="-171450">
              <a:buFontTx/>
              <a:buChar char="-"/>
            </a:pPr>
            <a:r>
              <a:rPr lang="he-IL" baseline="0" dirty="0" smtClean="0"/>
              <a:t>התלמידים מעורבים כמנהיגים, </a:t>
            </a:r>
            <a:r>
              <a:rPr lang="he-IL" baseline="0" dirty="0" err="1" smtClean="0"/>
              <a:t>פותרי</a:t>
            </a:r>
            <a:r>
              <a:rPr lang="he-IL" baseline="0" dirty="0" smtClean="0"/>
              <a:t> בעיות ומקבלי החלטות</a:t>
            </a:r>
          </a:p>
          <a:p>
            <a:pPr marL="171450" indent="-171450">
              <a:buFontTx/>
              <a:buChar char="-"/>
            </a:pPr>
            <a:r>
              <a:rPr lang="he-IL" baseline="0" dirty="0" smtClean="0"/>
              <a:t>בית ספר אשר מעצים את נקודת המבט של התלמידים על מנת להבים באיזה אופן כדאי לעצב יוזמות </a:t>
            </a:r>
            <a:r>
              <a:rPr lang="en-US" baseline="0" dirty="0" smtClean="0"/>
              <a:t>SEL</a:t>
            </a:r>
            <a:r>
              <a:rPr lang="he-IL" baseline="0" dirty="0" smtClean="0"/>
              <a:t>, </a:t>
            </a:r>
            <a:r>
              <a:rPr lang="he-IL" baseline="0" dirty="0" err="1" smtClean="0"/>
              <a:t>פרקטיקות</a:t>
            </a:r>
            <a:r>
              <a:rPr lang="he-IL" baseline="0" dirty="0" smtClean="0"/>
              <a:t> הוראה ואקלים בית ספרי. </a:t>
            </a:r>
          </a:p>
          <a:p>
            <a:pPr marL="171450" indent="-171450">
              <a:buFontTx/>
              <a:buChar char="-"/>
            </a:pPr>
            <a:r>
              <a:rPr lang="he-IL" baseline="0" dirty="0" smtClean="0"/>
              <a:t>תלמידים יוזמים ומובילים פעילויות, פתרונות, </a:t>
            </a:r>
            <a:r>
              <a:rPr lang="he-IL" baseline="0" dirty="0" err="1" smtClean="0"/>
              <a:t>פרוייקטים</a:t>
            </a:r>
            <a:r>
              <a:rPr lang="he-IL" baseline="0" dirty="0" smtClean="0"/>
              <a:t> לשיפור. </a:t>
            </a:r>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22</a:t>
            </a:fld>
            <a:endParaRPr lang="he-IL"/>
          </a:p>
        </p:txBody>
      </p:sp>
    </p:spTree>
    <p:extLst>
      <p:ext uri="{BB962C8B-B14F-4D97-AF65-F5344CB8AC3E}">
        <p14:creationId xmlns:p14="http://schemas.microsoft.com/office/powerpoint/2010/main" val="252831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כאשר בתי ספר ומשפחות עובדים יחד הם יכולים לבנות מערכות יחסים חזקות התורמות לחיזוק ההתפתחות החברתית-רגשית של באי בית הספר. בנוסף, בתי ספר יכולים ללמוד מאסטרטגיות </a:t>
            </a:r>
            <a:r>
              <a:rPr lang="en-US" dirty="0" smtClean="0"/>
              <a:t>SEL</a:t>
            </a:r>
            <a:r>
              <a:rPr lang="he-IL" dirty="0" smtClean="0"/>
              <a:t> שהורים מיישמים</a:t>
            </a:r>
            <a:r>
              <a:rPr lang="he-IL" baseline="0" dirty="0" smtClean="0"/>
              <a:t> בבית. </a:t>
            </a:r>
          </a:p>
          <a:p>
            <a:r>
              <a:rPr lang="he-IL" baseline="0" dirty="0" smtClean="0"/>
              <a:t>חשוב להבין כי משפחות וקהילות יוצרות שותפות עם בית הספר כאשר הנורמות, הערכים והתרבות הבית </a:t>
            </a:r>
            <a:r>
              <a:rPr lang="he-IL" baseline="0" dirty="0" err="1" smtClean="0"/>
              <a:t>ספריים</a:t>
            </a:r>
            <a:r>
              <a:rPr lang="he-IL" baseline="0" dirty="0" smtClean="0"/>
              <a:t> משקפים את החוויה האישית </a:t>
            </a:r>
            <a:r>
              <a:rPr lang="he-IL" baseline="0" dirty="0" err="1" smtClean="0"/>
              <a:t>שלהן.לכן</a:t>
            </a:r>
            <a:r>
              <a:rPr lang="he-IL" baseline="0" dirty="0" smtClean="0"/>
              <a:t>, חשוב מאד כי סביבת בית הספר תהיה רגישה תרבותית.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23</a:t>
            </a:fld>
            <a:endParaRPr lang="he-IL"/>
          </a:p>
        </p:txBody>
      </p:sp>
    </p:spTree>
    <p:extLst>
      <p:ext uri="{BB962C8B-B14F-4D97-AF65-F5344CB8AC3E}">
        <p14:creationId xmlns:p14="http://schemas.microsoft.com/office/powerpoint/2010/main" val="156323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ישנם 5 יכולות</a:t>
            </a:r>
            <a:r>
              <a:rPr lang="he-IL" b="1" baseline="0" dirty="0" smtClean="0"/>
              <a:t> ליבה חברתיות –רגשיות </a:t>
            </a:r>
            <a:r>
              <a:rPr lang="he-IL" baseline="0" dirty="0" smtClean="0"/>
              <a:t>שניתן ללמד אותן וליישמן בשלבים התפתחותיים שונים מילדות-לבגרות מעבר להקשרים תרבותיים מגוונים. מדינות רבות בארה"ב השתמשו ב 5 יכולות ליבה אלו על מנת לנסח יעדי למידה מגן-תיכון, אשר מפרטים מה מצופה מתלמידים לדעת ולדעת לעשות על מנת להצליח מבחינה לימודית, להיות מעורבים מבחינה לימודית ומבחינה אזרחית, על מנת לשגשג ולהיות בעלי קריירות מתגמלות. גם בישראל כבר יש התחלה של עבודה על יעדי למידה כאלה אפילו מגיל לידה עד תעסוקה. </a:t>
            </a:r>
          </a:p>
          <a:p>
            <a:r>
              <a:rPr lang="he-IL" baseline="0" dirty="0" smtClean="0"/>
              <a:t>שתיים מהיכולות החברתיות-רגשיות שייכות לתחום</a:t>
            </a:r>
            <a:r>
              <a:rPr lang="he-IL" b="1" baseline="0" dirty="0" smtClean="0"/>
              <a:t> התוך-אישי</a:t>
            </a:r>
            <a:r>
              <a:rPr lang="he-IL" baseline="0" dirty="0" smtClean="0"/>
              <a:t>: </a:t>
            </a:r>
            <a:r>
              <a:rPr lang="he-IL" b="1" baseline="0" dirty="0" smtClean="0"/>
              <a:t>מודעות עצמית </a:t>
            </a:r>
            <a:r>
              <a:rPr lang="he-IL" baseline="0" dirty="0" smtClean="0"/>
              <a:t>ומיומנויות של </a:t>
            </a:r>
            <a:r>
              <a:rPr lang="he-IL" b="1" baseline="0" dirty="0" smtClean="0"/>
              <a:t>ניהול עצמי</a:t>
            </a:r>
            <a:r>
              <a:rPr lang="he-IL" baseline="0" dirty="0" smtClean="0"/>
              <a:t>. כבר בפירוט שלהן ניתן לראות את השילוב בין עמדות, למשל במודעות עצמית "מתוך תחושה אופטימית ותבנית חשיבה מתפתחת" לבין מיומנויות "היכולת לווסת באופן מוצלח רגשות"- ביכולת הניהול העצמי. </a:t>
            </a:r>
          </a:p>
          <a:p>
            <a:r>
              <a:rPr lang="he-IL" baseline="0" dirty="0" smtClean="0"/>
              <a:t>שתי יכולות שהן מהתחום </a:t>
            </a:r>
            <a:r>
              <a:rPr lang="he-IL" b="1" baseline="0" dirty="0" smtClean="0"/>
              <a:t>הבינאישי:</a:t>
            </a:r>
            <a:r>
              <a:rPr lang="he-IL" baseline="0" dirty="0" smtClean="0"/>
              <a:t> </a:t>
            </a:r>
            <a:r>
              <a:rPr lang="he-IL" b="1" baseline="0" dirty="0" smtClean="0"/>
              <a:t>מודעות חברתית וניהול מערכות יחסים.</a:t>
            </a:r>
            <a:r>
              <a:rPr lang="he-IL" baseline="0" dirty="0" smtClean="0"/>
              <a:t> </a:t>
            </a:r>
          </a:p>
          <a:p>
            <a:r>
              <a:rPr lang="he-IL" baseline="0" dirty="0" smtClean="0"/>
              <a:t>יכולת </a:t>
            </a:r>
            <a:r>
              <a:rPr lang="he-IL" b="1" baseline="0" dirty="0" smtClean="0"/>
              <a:t>קבלת החלטות באופן אחראי </a:t>
            </a:r>
            <a:r>
              <a:rPr lang="he-IL" baseline="0" dirty="0" smtClean="0"/>
              <a:t>נתפסת בקריאה ראשונה כרכיב קוגניטיבי בקבלת החלטות באופן כללי. אולם, התבוננות מעמיקה יותר מדייקת כי מדובר בתהליכי קבלת החלטות באשר למערכות יחסים והתנהגות אתית- יכולת זאת עוסקת בניתוח סיטואציות חברתיות וקבלת החלטות למשל סביב האם להתערב כאשר אני רואה מעשה בריונות.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3</a:t>
            </a:fld>
            <a:endParaRPr lang="he-IL"/>
          </a:p>
        </p:txBody>
      </p:sp>
    </p:spTree>
    <p:extLst>
      <p:ext uri="{BB962C8B-B14F-4D97-AF65-F5344CB8AC3E}">
        <p14:creationId xmlns:p14="http://schemas.microsoft.com/office/powerpoint/2010/main" val="95535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גלגל היכולות החברתיות-רגשיות</a:t>
            </a:r>
            <a:r>
              <a:rPr lang="he-IL" dirty="0" smtClean="0"/>
              <a:t>. הגלגל</a:t>
            </a:r>
            <a:r>
              <a:rPr lang="he-IL" baseline="0" dirty="0" smtClean="0"/>
              <a:t> מפרט מהן המיומנויות הנכללות בתוך כל יכולת חברתית-רגשית. על מה חשוב לתת את הדעת? </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smtClean="0"/>
              <a:t>ישנן יכולות שהן תשתיתיות יותר מיכולות אחרות: למשל </a:t>
            </a:r>
            <a:r>
              <a:rPr lang="he-IL" b="1" baseline="0" dirty="0" smtClean="0"/>
              <a:t>מודעות עצמית, </a:t>
            </a:r>
            <a:r>
              <a:rPr lang="he-IL" b="0" baseline="0" dirty="0" smtClean="0"/>
              <a:t>יכולת</a:t>
            </a:r>
            <a:r>
              <a:rPr lang="he-IL" b="1" baseline="0" dirty="0" smtClean="0"/>
              <a:t> ויסות עצמי ואמפתיה</a:t>
            </a:r>
            <a:r>
              <a:rPr lang="he-IL" baseline="0" dirty="0" smtClean="0"/>
              <a:t> נמצאות בבסיסן של רבות מהמיומנויות החברתיות-הרגשיות האחרות (גולמן ועמיתיו, 2008). </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smtClean="0"/>
              <a:t>חשוב לקחת בחשבון היבטים התפתחותיים – בכל גיל נצפה לרמה אחרת של מיומנות למשל קבלת החלטות באופן מושכל תראה אחרת בגן או בכיתה י"א. </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smtClean="0"/>
              <a:t>היבט נוסף משמעותי הוא ההקשר המקומי – מדינת ישראל לקחה את הגלגל הזה וערכה לו התאמות עבור ישראל, במהלך האסטרטגי שעשה משרד החינוך בעיצוב </a:t>
            </a:r>
            <a:r>
              <a:rPr lang="he-IL" b="1" baseline="0" dirty="0" smtClean="0"/>
              <a:t>דמות הבוגר</a:t>
            </a:r>
            <a:r>
              <a:rPr lang="he-IL" baseline="0" dirty="0" smtClean="0"/>
              <a:t>.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smtClean="0"/>
              <a:t>כשמתבוננים בפעם הראשונה (ואולי גם </a:t>
            </a:r>
            <a:r>
              <a:rPr lang="he-IL" baseline="0" dirty="0" err="1" smtClean="0"/>
              <a:t>השניה</a:t>
            </a:r>
            <a:r>
              <a:rPr lang="he-IL" baseline="0" dirty="0" smtClean="0"/>
              <a:t> והשלישית) בגלגל הוא מציף, עמוס. לעיתים עולים קולות "מה, מצפים ממני ללמד את </a:t>
            </a:r>
            <a:r>
              <a:rPr lang="he-IL" baseline="0" dirty="0" err="1" smtClean="0"/>
              <a:t>הכל</a:t>
            </a:r>
            <a:r>
              <a:rPr lang="he-IL" baseline="0" dirty="0" smtClean="0"/>
              <a:t>? זה המון"; "מאיפה מתחילים?". אלה הן סוגיות הטמעה חשובות , שתהליך ההטמעה המערכתי של </a:t>
            </a:r>
            <a:r>
              <a:rPr lang="en-US" baseline="0" dirty="0" smtClean="0"/>
              <a:t>CASEL</a:t>
            </a:r>
            <a:r>
              <a:rPr lang="he-IL" baseline="0" dirty="0" smtClean="0"/>
              <a:t> נותן להן תשובות- למשל חשוב לערוך מיפוי של המיומנויות שכבר מלמדים בבית הספר , ואז אולי לבחור להתמקד באלו שעדיין לא מפותחות. הגלגל הוא כלי שבית הספר יכול להתבונן באמצעותו על מה שקורה כיום בביה"ס ולאן אנחנו צריכים/רוצים להגיע, בהינתן ההקשר המקומי של בית הספר מבחינת צרכי </a:t>
            </a:r>
            <a:r>
              <a:rPr lang="he-IL" baseline="0" dirty="0" err="1" smtClean="0"/>
              <a:t>האוכלוסיה</a:t>
            </a:r>
            <a:r>
              <a:rPr lang="he-IL" baseline="0" dirty="0" smtClean="0"/>
              <a:t>, השלב ההתפתחותי בו בית הספר נמצא בעצמו, בהינתן הקשר של תפיסת העולם של בית הספר- למשל בית ספר שבמרכז תפיסת עולמו עומד פיתוח לומד עצמאי, חשוב מאד שיפתח ויישם (כך אמרנו קודם..) מיומנויות של ניהול עצמי. כלומר, לבתי ספר שונים יכולות להיות "נקודות כניסה" שונות. </a:t>
            </a:r>
            <a:r>
              <a:rPr lang="he-IL" dirty="0" smtClean="0"/>
              <a:t> חשוב לקחת בחשבון, כפי שאמרנו בנוגע להגדרה של למידה חברתית-רגשית, שלאנשי חינוך שונים יש עמדות שונות בנוגע לכל אחת מהמיומנויות הללו- גם בהקשר למידת חשיבותן</a:t>
            </a:r>
            <a:r>
              <a:rPr lang="he-IL" baseline="0" dirty="0" smtClean="0"/>
              <a:t> וגם האם בכלל הם מאמינים שזה מה שהם צריכים ללמד. לפני הצעד הראשון שבית הספר יעשה בהטמעה של </a:t>
            </a:r>
            <a:r>
              <a:rPr lang="en-US" baseline="0" dirty="0" smtClean="0"/>
              <a:t>SEL</a:t>
            </a:r>
            <a:r>
              <a:rPr lang="he-IL" baseline="0" dirty="0" smtClean="0"/>
              <a:t>, חשוב מאד לעשות את בירור העמדות הזה ולנסח חזון משותף בנוגע ללמידה חברתית-רגשית. </a:t>
            </a:r>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4</a:t>
            </a:fld>
            <a:endParaRPr lang="he-IL"/>
          </a:p>
        </p:txBody>
      </p:sp>
    </p:spTree>
    <p:extLst>
      <p:ext uri="{BB962C8B-B14F-4D97-AF65-F5344CB8AC3E}">
        <p14:creationId xmlns:p14="http://schemas.microsoft.com/office/powerpoint/2010/main" val="47849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מדינת ישראל התבוננה על יעדי החינוך שלה ועל אתגריה ובחרה את 'נקודות הכניסה' שלה בהקשר לטיפוח יכולות חברתיות-רגשיות</a:t>
            </a:r>
            <a:r>
              <a:rPr lang="he-IL" baseline="0" dirty="0" smtClean="0"/>
              <a:t> באמצעות המיומנויות שנכללו בדמות הבוגר. למה ניתן לשים לב ? לדגש על היות החברה הישראלית חברה רב-תרבותית עם האתגרים החברתיים והרגשיים הנלווים לכך. לכן, מדינה ישראל בחרה לייחד יכולת חברתית-רגשית "שלמה" למיומנויות החברתיות-רגשיות הנדרשות לשם תפקוד מיטבי בחברה רב תרבותית- מיומנויות אלו נכללות תחת היכולת אוריינות גלובלית. בנוסף, הדיוק הישראלי להקשר המקומי מדגיש תחת היכולת 'הכוונה עצמית' את ההתמודדות עם מצבי לחץ ומשבר מתוך התפיסה כי ילדי ישראל, מעבר למצבי לחץ הקשורים ללמידה, למערכות יחסים ועוד קשורים גם למורכבות הביטחונית שהם חיים בה. מתוקף זאת, יש מיומנויות ניהול עצמי שחיוני לפתח ולטפח בקרב ילדים במערכת החינוך על מנת לחזק את החוסן ואת יכולת ההתמודדות עם מצבים ביטחוניים.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5</a:t>
            </a:fld>
            <a:endParaRPr lang="he-IL"/>
          </a:p>
        </p:txBody>
      </p:sp>
    </p:spTree>
    <p:extLst>
      <p:ext uri="{BB962C8B-B14F-4D97-AF65-F5344CB8AC3E}">
        <p14:creationId xmlns:p14="http://schemas.microsoft.com/office/powerpoint/2010/main" val="2708448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אחרי שהתבוננו על גלגל היכולות,</a:t>
            </a:r>
            <a:r>
              <a:rPr lang="he-IL" baseline="0" dirty="0" smtClean="0"/>
              <a:t> בוודאי שמתם לב שאין שם מונחים חדשים שהם בחזקת "המצאת הגלגל". מרבית אנשי החינוך מכירים את המושגים הללו. גם מבחינה תיאורטית אם נלך אחורה נמצא שהם מופיעים כבר בכתביו של אריסטו וגם בכתביו של ג'ון </a:t>
            </a:r>
            <a:r>
              <a:rPr lang="he-IL" baseline="0" dirty="0" err="1" smtClean="0"/>
              <a:t>דיוואי</a:t>
            </a:r>
            <a:r>
              <a:rPr lang="he-IL" baseline="0" dirty="0" smtClean="0"/>
              <a:t> ועוד. אז מה קורה עכשיו, למה דווקא עכשיו כל עולם החינוך מדבר על </a:t>
            </a:r>
            <a:r>
              <a:rPr lang="en-US" baseline="0" dirty="0" smtClean="0"/>
              <a:t>SEL</a:t>
            </a:r>
            <a:r>
              <a:rPr lang="he-IL" baseline="0" dirty="0" smtClean="0"/>
              <a:t>? למה משרדי חינוך מובילים בעולם, כולל משרד החינוך בישראל, עוסקים בזה? למה האו"ם, ה </a:t>
            </a:r>
            <a:r>
              <a:rPr lang="en-US" baseline="0" dirty="0" smtClean="0"/>
              <a:t>OECD</a:t>
            </a:r>
            <a:r>
              <a:rPr lang="he-IL" baseline="0" dirty="0" smtClean="0"/>
              <a:t> , האיחוד האירופאי וכל האוניברסיטאות המובילות בעולם עוסקות ב </a:t>
            </a:r>
            <a:r>
              <a:rPr lang="en-US" baseline="0" dirty="0" smtClean="0"/>
              <a:t>SEL</a:t>
            </a:r>
            <a:r>
              <a:rPr lang="he-IL" baseline="0" dirty="0" smtClean="0"/>
              <a:t>? בנוסף, זה לא רק שאנשי החינוך מכירים את המושגים, חלקם גם מטפחים יכולות חברתיות-רגשיות בקרב תלמידיהם, וגם יש לנו בישראל תכנית כישורי חיים? אז על מה כל </a:t>
            </a:r>
            <a:r>
              <a:rPr lang="he-IL" baseline="0" dirty="0" err="1" smtClean="0"/>
              <a:t>הבאז</a:t>
            </a:r>
            <a:r>
              <a:rPr lang="he-IL" baseline="0" dirty="0" smtClean="0"/>
              <a:t>? </a:t>
            </a:r>
            <a:r>
              <a:rPr lang="en-US" baseline="0" dirty="0" smtClean="0"/>
              <a:t/>
            </a:r>
            <a:br>
              <a:rPr lang="en-US" baseline="0" dirty="0" smtClean="0"/>
            </a:br>
            <a:r>
              <a:rPr lang="he-IL" baseline="0" dirty="0" smtClean="0"/>
              <a:t>בשקפים הבאים יפורטו הסיבות והתנאים שהתכנסו לכדי זה שדווקא עכשיו יש מיקוד גדול מאד בלמידה חברתית-רגשית.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6</a:t>
            </a:fld>
            <a:endParaRPr lang="he-IL"/>
          </a:p>
        </p:txBody>
      </p:sp>
    </p:spTree>
    <p:extLst>
      <p:ext uri="{BB962C8B-B14F-4D97-AF65-F5344CB8AC3E}">
        <p14:creationId xmlns:p14="http://schemas.microsoft.com/office/powerpoint/2010/main" val="359330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הסיבה הראשונה </a:t>
            </a:r>
            <a:r>
              <a:rPr lang="he-IL" dirty="0" smtClean="0"/>
              <a:t>קשורה</a:t>
            </a:r>
            <a:r>
              <a:rPr lang="he-IL" baseline="0" dirty="0" smtClean="0"/>
              <a:t> לכך שאנו חיים בעידן שבו הולכת וגוברת ההבנה האנושית בנוגע לשאלה כיצד המוח שלנו פועל, ובהקשר הספציפי לחינוך כיצד המוח שלנו לומד. מחקרי מוח מצאו, את מה שאולי יכולתם להגיד כאנשי חינוך באופן אינטואיטיבי: למידה מושפעת מאד מהיבטים רגשיים. התפקודים הניהוליים שלנו- יכולת הקשב, הארגון; מושפעים מהרגשות שלנו. כלומר</a:t>
            </a:r>
            <a:r>
              <a:rPr lang="he-IL" baseline="0" smtClean="0"/>
              <a:t>, אם </a:t>
            </a:r>
            <a:r>
              <a:rPr lang="he-IL" baseline="0" dirty="0" smtClean="0"/>
              <a:t>אנחנו רוצים שילדים ילמדו באופן אפקטיבי יותר אנחנו צריכים לקחת בחשבון את היכולות הרגשיות שלהם, למשל את היכולת שלהם לווסת את עצמם. </a:t>
            </a:r>
          </a:p>
          <a:p>
            <a:endParaRPr lang="he-IL" b="1" baseline="0" dirty="0" smtClean="0"/>
          </a:p>
          <a:p>
            <a:r>
              <a:rPr lang="he-IL" b="1" baseline="0" dirty="0" smtClean="0"/>
              <a:t>בנוסף</a:t>
            </a:r>
            <a:r>
              <a:rPr lang="he-IL" baseline="0" dirty="0" smtClean="0"/>
              <a:t>, משחר ילדותנו אנחנו לומדים מתוך קשר, מתוך מערכות יחסים. ילדים ומבוגרים לומדים בצורה אפקטיבית יותר כאשר הם נמצאים בתוך מערכות יחסים מיטיבות, משמעותיות, כשהם חשים מוגנים ומוערכים. כל תהליכי קבלת ההחלטות שלנו- אם אנחנו ילדים, מורים, הורים או מנהיגים חינוכיים מושפעים ממצבנו הרגשי. פיתוח מודעות ויכולת לנהל את העולם הרגשי היא בעלת השפעה על יכולתנו לקבל החלטות באופן מושכל ואחראי. השקף הנוכחי מדגים כמה "מהנדל"ן" של המוח שלנו מוקדש להיבטים חברתיים ולהיבטים רגשיים. כשילד או מבוגר נכנס בין כתלי ביה"ס, כל המוח שלו נכנס </a:t>
            </a:r>
            <a:r>
              <a:rPr lang="he-IL" baseline="0" dirty="0" err="1" smtClean="0"/>
              <a:t>איתו</a:t>
            </a:r>
            <a:r>
              <a:rPr lang="he-IL" baseline="0" dirty="0" smtClean="0"/>
              <a:t>. אם אנחנו רוצים ללמד וללמוד באופן אפקטיבי, למידה מתרחשת בתוך הקשר חברתי ועולם רגשי, ולכן יש צורך לתת להיבטים אלו מענה.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7</a:t>
            </a:fld>
            <a:endParaRPr lang="he-IL"/>
          </a:p>
        </p:txBody>
      </p:sp>
    </p:spTree>
    <p:extLst>
      <p:ext uri="{BB962C8B-B14F-4D97-AF65-F5344CB8AC3E}">
        <p14:creationId xmlns:p14="http://schemas.microsoft.com/office/powerpoint/2010/main" val="2677071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למה למידה חברתית-רגשית</a:t>
            </a:r>
            <a:r>
              <a:rPr lang="he-IL" b="1" baseline="0" dirty="0" smtClean="0"/>
              <a:t> דווקא עכשיו?</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smtClean="0"/>
              <a:t>בעקבות מחקר בן יותר משני עשורים, ניתן להגיד מה האימפקט של התערבויות חברתיות-רגשיות, למה כדאי למערכת החינוך להטמיע למידה חברתית-רגשית בצורה איכותית ומערכתית. </a:t>
            </a:r>
            <a:r>
              <a:rPr lang="he-IL" sz="1200" kern="1200" dirty="0" smtClean="0">
                <a:solidFill>
                  <a:schemeClr val="tx1"/>
                </a:solidFill>
                <a:effectLst/>
                <a:latin typeface="+mn-lt"/>
                <a:ea typeface="+mn-ea"/>
                <a:cs typeface="+mn-cs"/>
              </a:rPr>
              <a:t>פירוט לגבי תוצאות אלו ניתן לקרוא במטה-אנליזה משנת 2011 שערכו </a:t>
            </a:r>
            <a:r>
              <a:rPr lang="he-IL" sz="1200" kern="1200" dirty="0" err="1" smtClean="0">
                <a:solidFill>
                  <a:schemeClr val="tx1"/>
                </a:solidFill>
                <a:effectLst/>
                <a:latin typeface="+mn-lt"/>
                <a:ea typeface="+mn-ea"/>
                <a:cs typeface="+mn-cs"/>
              </a:rPr>
              <a:t>דורלאק</a:t>
            </a:r>
            <a:r>
              <a:rPr lang="he-IL" sz="1200" kern="1200" dirty="0" smtClean="0">
                <a:solidFill>
                  <a:schemeClr val="tx1"/>
                </a:solidFill>
                <a:effectLst/>
                <a:latin typeface="+mn-lt"/>
                <a:ea typeface="+mn-ea"/>
                <a:cs typeface="+mn-cs"/>
              </a:rPr>
              <a:t> ועמיתיו. מעבר ל 213 מחקרים על יותר מ 270,000 תלמידים. </a:t>
            </a:r>
            <a:r>
              <a:rPr lang="en-US" sz="1200" u="sng" kern="1200" dirty="0" smtClean="0">
                <a:solidFill>
                  <a:schemeClr val="tx1"/>
                </a:solidFill>
                <a:effectLst/>
                <a:latin typeface="+mn-lt"/>
                <a:ea typeface="+mn-ea"/>
                <a:cs typeface="+mn-cs"/>
                <a:hlinkClick r:id="rId3"/>
              </a:rPr>
              <a:t>https://casel.org/wp-content/uploads/2016/01/meta-analysis-child-development-1.pdf</a:t>
            </a:r>
            <a:endParaRPr lang="en-US" sz="1200" kern="1200" dirty="0" smtClean="0">
              <a:solidFill>
                <a:schemeClr val="tx1"/>
              </a:solidFill>
              <a:effectLst/>
              <a:latin typeface="+mn-lt"/>
              <a:ea typeface="+mn-ea"/>
              <a:cs typeface="+mn-cs"/>
            </a:endParaRPr>
          </a:p>
          <a:p>
            <a:endParaRPr lang="he-IL" dirty="0" smtClean="0"/>
          </a:p>
          <a:p>
            <a:r>
              <a:rPr lang="he-IL" b="1" baseline="0" dirty="0" smtClean="0"/>
              <a:t>שיפור ביכולות חברתיות-רגשיות: </a:t>
            </a:r>
            <a:r>
              <a:rPr lang="he-IL" baseline="0" dirty="0" smtClean="0"/>
              <a:t>המחקר מצא כי כאשר בבית הספר הוטמעו </a:t>
            </a:r>
            <a:r>
              <a:rPr lang="he-IL" sz="1200" kern="1200" dirty="0" smtClean="0">
                <a:solidFill>
                  <a:schemeClr val="tx1"/>
                </a:solidFill>
                <a:effectLst/>
                <a:latin typeface="+mn-lt"/>
                <a:ea typeface="+mn-ea"/>
                <a:cs typeface="+mn-cs"/>
              </a:rPr>
              <a:t>התערבויות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אשר נותנות מענה </a:t>
            </a:r>
            <a:r>
              <a:rPr lang="he-IL" sz="1200" b="1" kern="1200" dirty="0" smtClean="0">
                <a:solidFill>
                  <a:schemeClr val="tx1"/>
                </a:solidFill>
                <a:effectLst/>
                <a:latin typeface="+mn-lt"/>
                <a:ea typeface="+mn-ea"/>
                <a:cs typeface="+mn-cs"/>
              </a:rPr>
              <a:t>לחמש יכולות הליבה </a:t>
            </a:r>
            <a:r>
              <a:rPr lang="he-IL" sz="1200" kern="1200" dirty="0" smtClean="0">
                <a:solidFill>
                  <a:schemeClr val="tx1"/>
                </a:solidFill>
                <a:effectLst/>
                <a:latin typeface="+mn-lt"/>
                <a:ea typeface="+mn-ea"/>
                <a:cs typeface="+mn-cs"/>
              </a:rPr>
              <a:t>החברתיות-רגשיות יכולות אלו אכן השתפרו. כלומר,</a:t>
            </a:r>
            <a:r>
              <a:rPr lang="he-IL" sz="1200" kern="1200" baseline="0" dirty="0" smtClean="0">
                <a:solidFill>
                  <a:schemeClr val="tx1"/>
                </a:solidFill>
                <a:effectLst/>
                <a:latin typeface="+mn-lt"/>
                <a:ea typeface="+mn-ea"/>
                <a:cs typeface="+mn-cs"/>
              </a:rPr>
              <a:t> </a:t>
            </a:r>
            <a:r>
              <a:rPr lang="he-IL" sz="1200" b="1" kern="1200" baseline="0" dirty="0" smtClean="0">
                <a:solidFill>
                  <a:schemeClr val="tx1"/>
                </a:solidFill>
                <a:effectLst/>
                <a:latin typeface="+mn-lt"/>
                <a:ea typeface="+mn-ea"/>
                <a:cs typeface="+mn-cs"/>
              </a:rPr>
              <a:t>בית ספר הוא זירה חשובה שבה ניתן ללמד יכולות חברתיות-רגשיות</a:t>
            </a:r>
            <a:r>
              <a:rPr lang="he-IL" sz="1200" kern="1200" baseline="0" dirty="0" smtClean="0">
                <a:solidFill>
                  <a:schemeClr val="tx1"/>
                </a:solidFill>
                <a:effectLst/>
                <a:latin typeface="+mn-lt"/>
                <a:ea typeface="+mn-ea"/>
                <a:cs typeface="+mn-cs"/>
              </a:rPr>
              <a:t>. ממצא זה חשוב גם בפני עצמו, אך הוא מהווה גם מענה לאחד הקולות החזקים שנשמעים מהשטח "מיומנויות חברתיות-רגשיות הן מולדות"; "</a:t>
            </a:r>
            <a:r>
              <a:rPr lang="he-IL" sz="1200" kern="1200" baseline="0" dirty="0" err="1" smtClean="0">
                <a:solidFill>
                  <a:schemeClr val="tx1"/>
                </a:solidFill>
                <a:effectLst/>
                <a:latin typeface="+mn-lt"/>
                <a:ea typeface="+mn-ea"/>
                <a:cs typeface="+mn-cs"/>
              </a:rPr>
              <a:t>הכל</a:t>
            </a:r>
            <a:r>
              <a:rPr lang="he-IL" sz="1200" kern="1200" baseline="0" dirty="0" smtClean="0">
                <a:solidFill>
                  <a:schemeClr val="tx1"/>
                </a:solidFill>
                <a:effectLst/>
                <a:latin typeface="+mn-lt"/>
                <a:ea typeface="+mn-ea"/>
                <a:cs typeface="+mn-cs"/>
              </a:rPr>
              <a:t> מהבית". בעוד שיישנם כמובן מרכיבים מולדים (</a:t>
            </a:r>
            <a:r>
              <a:rPr lang="he-IL" sz="1200" kern="1200" baseline="0" dirty="0" err="1" smtClean="0">
                <a:solidFill>
                  <a:schemeClr val="tx1"/>
                </a:solidFill>
                <a:effectLst/>
                <a:latin typeface="+mn-lt"/>
                <a:ea typeface="+mn-ea"/>
                <a:cs typeface="+mn-cs"/>
              </a:rPr>
              <a:t>בודאי</a:t>
            </a:r>
            <a:r>
              <a:rPr lang="he-IL" sz="1200" kern="1200" baseline="0" dirty="0" smtClean="0">
                <a:solidFill>
                  <a:schemeClr val="tx1"/>
                </a:solidFill>
                <a:effectLst/>
                <a:latin typeface="+mn-lt"/>
                <a:ea typeface="+mn-ea"/>
                <a:cs typeface="+mn-cs"/>
              </a:rPr>
              <a:t> טמפרמנט) ובעוד שהבית הוא המקור העיקרי והחשוב ביותר לטיפוח יכולות חברתיות-רגשיות, ממצא זה מעיד על תפקידה החשוב והאפשרי של מערכת החינוך בטיפוח למידה חברתית-רגשית. </a:t>
            </a:r>
          </a:p>
          <a:p>
            <a:r>
              <a:rPr lang="he-IL" sz="1200" b="1" kern="1200" baseline="0" dirty="0" smtClean="0">
                <a:solidFill>
                  <a:schemeClr val="tx1"/>
                </a:solidFill>
                <a:effectLst/>
                <a:latin typeface="+mn-lt"/>
                <a:ea typeface="+mn-ea"/>
                <a:cs typeface="+mn-cs"/>
              </a:rPr>
              <a:t>שיפור בהישגים אקדמיים - </a:t>
            </a:r>
            <a:r>
              <a:rPr lang="he-IL" sz="1200" kern="1200" baseline="0" dirty="0" smtClean="0">
                <a:solidFill>
                  <a:schemeClr val="tx1"/>
                </a:solidFill>
                <a:effectLst/>
                <a:latin typeface="+mn-lt"/>
                <a:ea typeface="+mn-ea"/>
                <a:cs typeface="+mn-cs"/>
              </a:rPr>
              <a:t>תלמידים שהשתתפו בהתערבויות</a:t>
            </a:r>
            <a:r>
              <a:rPr lang="en-US" sz="1200" kern="1200" baseline="0" dirty="0" smtClean="0">
                <a:solidFill>
                  <a:schemeClr val="tx1"/>
                </a:solidFill>
                <a:effectLst/>
                <a:latin typeface="+mn-lt"/>
                <a:ea typeface="+mn-ea"/>
                <a:cs typeface="+mn-cs"/>
              </a:rPr>
              <a:t> SEL </a:t>
            </a:r>
            <a:r>
              <a:rPr lang="he-IL" sz="1200" kern="1200" baseline="0" dirty="0" smtClean="0">
                <a:solidFill>
                  <a:schemeClr val="tx1"/>
                </a:solidFill>
                <a:effectLst/>
                <a:latin typeface="+mn-lt"/>
                <a:ea typeface="+mn-ea"/>
                <a:cs typeface="+mn-cs"/>
              </a:rPr>
              <a:t>איכותיות </a:t>
            </a:r>
            <a:r>
              <a:rPr lang="he-IL" sz="1200" kern="1200" dirty="0" smtClean="0">
                <a:solidFill>
                  <a:schemeClr val="tx1"/>
                </a:solidFill>
                <a:effectLst/>
                <a:latin typeface="+mn-lt"/>
                <a:ea typeface="+mn-ea"/>
                <a:cs typeface="+mn-cs"/>
              </a:rPr>
              <a:t>שיפרו את הביצועים הלימודיים ב 11 נקודות </a:t>
            </a:r>
            <a:r>
              <a:rPr lang="he-IL" sz="1200" kern="1200" dirty="0" err="1" smtClean="0">
                <a:solidFill>
                  <a:schemeClr val="tx1"/>
                </a:solidFill>
                <a:effectLst/>
                <a:latin typeface="+mn-lt"/>
                <a:ea typeface="+mn-ea"/>
                <a:cs typeface="+mn-cs"/>
              </a:rPr>
              <a:t>אחוזוניות</a:t>
            </a:r>
            <a:r>
              <a:rPr lang="he-IL" sz="1200" kern="1200" dirty="0" smtClean="0">
                <a:solidFill>
                  <a:schemeClr val="tx1"/>
                </a:solidFill>
                <a:effectLst/>
                <a:latin typeface="+mn-lt"/>
                <a:ea typeface="+mn-ea"/>
                <a:cs typeface="+mn-cs"/>
              </a:rPr>
              <a:t>, בהשוואה לתלמידים שלא השתתפו בתכניות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מסוג זה. ממצא זה הוא חשוב שכן הוא "מחזיק"</a:t>
            </a:r>
            <a:r>
              <a:rPr lang="he-IL" sz="1200" kern="1200" baseline="0" dirty="0" smtClean="0">
                <a:solidFill>
                  <a:schemeClr val="tx1"/>
                </a:solidFill>
                <a:effectLst/>
                <a:latin typeface="+mn-lt"/>
                <a:ea typeface="+mn-ea"/>
                <a:cs typeface="+mn-cs"/>
              </a:rPr>
              <a:t> חלק חשוב בתפיסת ההטמעה של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 לא מדובר רק בשגשוגם של ילדים מבחינת השלומות שלהם אלא מדובר בכך שהטמעת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מובילה גם לשגשוג לימודי. </a:t>
            </a:r>
            <a:r>
              <a:rPr lang="en-US" sz="1200" b="1" kern="1200" baseline="0" dirty="0" smtClean="0">
                <a:solidFill>
                  <a:schemeClr val="tx1"/>
                </a:solidFill>
                <a:effectLst/>
                <a:latin typeface="+mn-lt"/>
                <a:ea typeface="+mn-ea"/>
                <a:cs typeface="+mn-cs"/>
              </a:rPr>
              <a:t>SEL</a:t>
            </a:r>
            <a:r>
              <a:rPr lang="he-IL" sz="1200" b="1" kern="1200" baseline="0" dirty="0" smtClean="0">
                <a:solidFill>
                  <a:schemeClr val="tx1"/>
                </a:solidFill>
                <a:effectLst/>
                <a:latin typeface="+mn-lt"/>
                <a:ea typeface="+mn-ea"/>
                <a:cs typeface="+mn-cs"/>
              </a:rPr>
              <a:t> אלו לא "מיומנויות רכות" שרק "נחמד שיהיה אותן", אלו יכולות ומיומנויות שנמצאות בתשתית הלמידה</a:t>
            </a:r>
            <a:r>
              <a:rPr lang="he-IL" sz="1200" kern="1200" baseline="0" dirty="0" smtClean="0">
                <a:solidFill>
                  <a:schemeClr val="tx1"/>
                </a:solidFill>
                <a:effectLst/>
                <a:latin typeface="+mn-lt"/>
                <a:ea typeface="+mn-ea"/>
                <a:cs typeface="+mn-cs"/>
              </a:rPr>
              <a:t>. אם מורים רוצים שהתלמידים שלהם ילמדו טוב יותר, הם צריכים לטפח את ה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שלהם. </a:t>
            </a:r>
          </a:p>
          <a:p>
            <a:r>
              <a:rPr lang="he-IL" sz="1200" b="1" kern="1200" baseline="0" dirty="0" smtClean="0">
                <a:solidFill>
                  <a:schemeClr val="tx1"/>
                </a:solidFill>
                <a:effectLst/>
                <a:latin typeface="+mn-lt"/>
                <a:ea typeface="+mn-ea"/>
                <a:cs typeface="+mn-cs"/>
              </a:rPr>
              <a:t>ירידה בסטרס - </a:t>
            </a:r>
            <a:r>
              <a:rPr lang="he-IL" sz="1200" kern="1200" baseline="0" dirty="0" smtClean="0">
                <a:solidFill>
                  <a:schemeClr val="tx1"/>
                </a:solidFill>
                <a:effectLst/>
                <a:latin typeface="+mn-lt"/>
                <a:ea typeface="+mn-ea"/>
                <a:cs typeface="+mn-cs"/>
              </a:rPr>
              <a:t>המחקרים מצאו כי היכולת של ילדים לנהל לחץ ודיכאון השתפרה בעקבות הטמעת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a:t>
            </a:r>
          </a:p>
          <a:p>
            <a:r>
              <a:rPr lang="he-IL" sz="1200" b="1" kern="1200" baseline="0" dirty="0" smtClean="0">
                <a:solidFill>
                  <a:schemeClr val="tx1"/>
                </a:solidFill>
                <a:effectLst/>
                <a:latin typeface="+mn-lt"/>
                <a:ea typeface="+mn-ea"/>
                <a:cs typeface="+mn-cs"/>
              </a:rPr>
              <a:t>שיפור בעמדות - </a:t>
            </a:r>
            <a:r>
              <a:rPr lang="he-IL" sz="1200" kern="1200" baseline="0" dirty="0" smtClean="0">
                <a:solidFill>
                  <a:schemeClr val="tx1"/>
                </a:solidFill>
                <a:effectLst/>
                <a:latin typeface="+mn-lt"/>
                <a:ea typeface="+mn-ea"/>
                <a:cs typeface="+mn-cs"/>
              </a:rPr>
              <a:t>העמדות של ילדים כלפי עצמם (תפיסה עצמית שלהם כלומד) וכלפי בית הספר , השתפרו.</a:t>
            </a:r>
          </a:p>
          <a:p>
            <a:r>
              <a:rPr lang="he-IL" sz="1200" b="1" kern="1200" baseline="0" dirty="0" smtClean="0">
                <a:solidFill>
                  <a:schemeClr val="tx1"/>
                </a:solidFill>
                <a:effectLst/>
                <a:latin typeface="+mn-lt"/>
                <a:ea typeface="+mn-ea"/>
                <a:cs typeface="+mn-cs"/>
              </a:rPr>
              <a:t>צמצום התנהגויות לא רצויות - </a:t>
            </a:r>
            <a:r>
              <a:rPr lang="he-IL" sz="1200" kern="1200" baseline="0" dirty="0" smtClean="0">
                <a:solidFill>
                  <a:schemeClr val="tx1"/>
                </a:solidFill>
                <a:effectLst/>
                <a:latin typeface="+mn-lt"/>
                <a:ea typeface="+mn-ea"/>
                <a:cs typeface="+mn-cs"/>
              </a:rPr>
              <a:t>ההתנהגות בכיתה השתפרה, פחתו בעיות ההתנהגות ובעיות משמעת.</a:t>
            </a:r>
          </a:p>
          <a:p>
            <a:r>
              <a:rPr lang="he-IL" sz="1200" b="1" kern="1200" baseline="0" dirty="0" smtClean="0">
                <a:solidFill>
                  <a:schemeClr val="tx1"/>
                </a:solidFill>
                <a:effectLst/>
                <a:latin typeface="+mn-lt"/>
                <a:ea typeface="+mn-ea"/>
                <a:cs typeface="+mn-cs"/>
              </a:rPr>
              <a:t>ירידה בשחיקה של מורים - </a:t>
            </a:r>
            <a:r>
              <a:rPr lang="he-IL" sz="1200" kern="1200" baseline="0" dirty="0" smtClean="0">
                <a:solidFill>
                  <a:schemeClr val="tx1"/>
                </a:solidFill>
                <a:effectLst/>
                <a:latin typeface="+mn-lt"/>
                <a:ea typeface="+mn-ea"/>
                <a:cs typeface="+mn-cs"/>
              </a:rPr>
              <a:t>בהתאם להגדרה של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כבר כאן אנחנו רואים שמדידת יתרונות של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נוגעת גם למבוגרים. נמצא כי בכיתות אשר הוטמעו תכניות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איכותיות המורים דווחו על שלומות טובה יותר ועל ירידה בשחיקה. נמצא כי מורים בעל יכולות חברתיות-רגשיות חזקות יותר, נשארים בכיתה לפרקי זמן ממושכים יותר מכיוון שהם מצליחים לתקשר באופן יעיל יותר עם תלמידים ולהתמודד טוב יותר עם התנהגויות מאתגרות - אחת הסיבות המרכזיות לשחיקה . </a:t>
            </a:r>
            <a:endParaRPr lang="he-IL" sz="1200" kern="1200" dirty="0" smtClean="0">
              <a:solidFill>
                <a:schemeClr val="tx1"/>
              </a:solidFill>
              <a:effectLst/>
              <a:latin typeface="+mn-lt"/>
              <a:ea typeface="+mn-ea"/>
              <a:cs typeface="+mn-cs"/>
            </a:endParaRPr>
          </a:p>
          <a:p>
            <a:endParaRPr lang="he-IL" sz="1200" kern="1200" dirty="0" smtClean="0">
              <a:solidFill>
                <a:schemeClr val="tx1"/>
              </a:solidFill>
              <a:effectLst/>
              <a:latin typeface="+mn-lt"/>
              <a:ea typeface="+mn-ea"/>
              <a:cs typeface="+mn-cs"/>
            </a:endParaRPr>
          </a:p>
          <a:p>
            <a:r>
              <a:rPr lang="he-IL" dirty="0" smtClean="0"/>
              <a:t>מחקר משנת 2017 שבחן 82 תכניות </a:t>
            </a:r>
            <a:r>
              <a:rPr lang="en-US" dirty="0" smtClean="0"/>
              <a:t>SEL</a:t>
            </a:r>
            <a:r>
              <a:rPr lang="he-IL" dirty="0" smtClean="0"/>
              <a:t> (38 לא מארה"ב), מעל ל 97,000 תלמידים, בחן את ההשפעה אחרי התכנית בטווח של 6-18 חודשים מתום התכנית, מצא: שיפור בהישגים, שיפור במיומנויות </a:t>
            </a:r>
            <a:r>
              <a:rPr lang="en-US" dirty="0" smtClean="0"/>
              <a:t>SEL</a:t>
            </a:r>
            <a:r>
              <a:rPr lang="he-IL" dirty="0" smtClean="0"/>
              <a:t>, עמדות</a:t>
            </a:r>
            <a:r>
              <a:rPr lang="he-IL" baseline="0" dirty="0" smtClean="0"/>
              <a:t> חיוביות יתר, התנהגויות חברתיות חיוביות יותר, פחות בעיות התנהגות, פחחות מצוקה רגשית ופחות שימוש בסמים. נמצא כי התוצאות היו זהות ללא קשר לרקע סוציואקונומי, מוצא ומיקום בית הספר. </a:t>
            </a:r>
          </a:p>
          <a:p>
            <a:r>
              <a:rPr lang="en-US" baseline="0" dirty="0" smtClean="0"/>
              <a:t>Child Development (July 2017). “Promoting Positive Youth Development Through School Based Social an Emotional Learning </a:t>
            </a:r>
            <a:r>
              <a:rPr lang="en-US" baseline="0" dirty="0" err="1" smtClean="0"/>
              <a:t>Interventions:A</a:t>
            </a:r>
            <a:r>
              <a:rPr lang="en-US" baseline="0" dirty="0" smtClean="0"/>
              <a:t> meta-analysis of Follow UP Effects”</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8</a:t>
            </a:fld>
            <a:endParaRPr lang="he-IL"/>
          </a:p>
        </p:txBody>
      </p:sp>
    </p:spTree>
    <p:extLst>
      <p:ext uri="{BB962C8B-B14F-4D97-AF65-F5344CB8AC3E}">
        <p14:creationId xmlns:p14="http://schemas.microsoft.com/office/powerpoint/2010/main" val="283581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אחת הסיבות שמדינות העולם מדגישות</a:t>
            </a:r>
            <a:r>
              <a:rPr lang="he-IL" baseline="0" dirty="0" smtClean="0"/>
              <a:t> יותר את חשיבות פיתוח היכולות החברתיות-רגשיות במערכת החינוך קשור לחיים בחברה המערבית במאה-21. התיק של התלמידים עמוס היום במשקל של התמודדות עם </a:t>
            </a:r>
            <a:r>
              <a:rPr lang="he-IL" b="1" baseline="0" dirty="0" smtClean="0"/>
              <a:t>המדיה החברתית </a:t>
            </a:r>
            <a:r>
              <a:rPr lang="he-IL" baseline="0" dirty="0" smtClean="0"/>
              <a:t>והקשיים הרגשיים והחברתיים שהיא "הולידה". </a:t>
            </a:r>
            <a:r>
              <a:rPr lang="he-IL" b="1" baseline="0" dirty="0" smtClean="0"/>
              <a:t>שוק העבודה </a:t>
            </a:r>
            <a:r>
              <a:rPr lang="he-IL" baseline="0" dirty="0" smtClean="0"/>
              <a:t>המערבי מוביל לכך שיש פחות נוכחות הורית בבית, אנחנו </a:t>
            </a:r>
            <a:r>
              <a:rPr lang="he-IL" b="1" baseline="0" dirty="0" smtClean="0"/>
              <a:t>חיים במסגרות פחות קהילתיות </a:t>
            </a:r>
            <a:r>
              <a:rPr lang="he-IL" baseline="0" dirty="0" err="1" smtClean="0"/>
              <a:t>מבעבר</a:t>
            </a:r>
            <a:r>
              <a:rPr lang="he-IL" baseline="0" dirty="0" smtClean="0"/>
              <a:t> - שמשאבים קהילתיים סיפקו אף הם מענים לתלמידים (אם מרמת החיים בחוץ עם הילדים בשכונה, החיים ליד המשפחה המורחבת). בנוסף, כיום יותר ילדים מגיעים </a:t>
            </a:r>
            <a:r>
              <a:rPr lang="he-IL" b="1" baseline="0" dirty="0" smtClean="0"/>
              <a:t>ממשפחות שחיות מתחת לקו העוני </a:t>
            </a:r>
            <a:r>
              <a:rPr lang="he-IL" baseline="0" dirty="0" smtClean="0"/>
              <a:t>וזה "משקל" כבד מאד שילדים סוחבים בכניסה לשער בית הספר.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9</a:t>
            </a:fld>
            <a:endParaRPr lang="he-IL"/>
          </a:p>
        </p:txBody>
      </p:sp>
    </p:spTree>
    <p:extLst>
      <p:ext uri="{BB962C8B-B14F-4D97-AF65-F5344CB8AC3E}">
        <p14:creationId xmlns:p14="http://schemas.microsoft.com/office/powerpoint/2010/main" val="105471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2099388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9066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468726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
        <p:cNvGrpSpPr/>
        <p:nvPr/>
      </p:nvGrpSpPr>
      <p:grpSpPr>
        <a:xfrm>
          <a:off x="0" y="0"/>
          <a:ext cx="0" cy="0"/>
          <a:chOff x="0" y="0"/>
          <a:chExt cx="0" cy="0"/>
        </a:xfrm>
      </p:grpSpPr>
      <p:pic>
        <p:nvPicPr>
          <p:cNvPr id="8" name="Google Shape;8;p3" descr="CASEL"/>
          <p:cNvPicPr preferRelativeResize="0"/>
          <p:nvPr/>
        </p:nvPicPr>
        <p:blipFill rotWithShape="1">
          <a:blip r:embed="rId2">
            <a:alphaModFix/>
          </a:blip>
          <a:srcRect/>
          <a:stretch/>
        </p:blipFill>
        <p:spPr>
          <a:xfrm>
            <a:off x="249315" y="5960406"/>
            <a:ext cx="639276" cy="639276"/>
          </a:xfrm>
          <a:prstGeom prst="rect">
            <a:avLst/>
          </a:prstGeom>
          <a:noFill/>
          <a:ln>
            <a:noFill/>
          </a:ln>
        </p:spPr>
      </p:pic>
      <p:sp>
        <p:nvSpPr>
          <p:cNvPr id="9" name="Google Shape;9;p3"/>
          <p:cNvSpPr txBox="1"/>
          <p:nvPr/>
        </p:nvSpPr>
        <p:spPr>
          <a:xfrm>
            <a:off x="953181" y="6115895"/>
            <a:ext cx="2509200" cy="3284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None/>
            </a:pPr>
            <a:r>
              <a:rPr lang="en" sz="1333" b="0" i="0" u="none" strike="noStrike" cap="none">
                <a:solidFill>
                  <a:srgbClr val="0070C0"/>
                </a:solidFill>
                <a:latin typeface="Arial"/>
                <a:ea typeface="Arial"/>
                <a:cs typeface="Arial"/>
                <a:sym typeface="Arial"/>
              </a:rPr>
              <a:t>Learn more: casel.org</a:t>
            </a:r>
            <a:endParaRPr sz="2400"/>
          </a:p>
        </p:txBody>
      </p:sp>
      <p:sp>
        <p:nvSpPr>
          <p:cNvPr id="10" name="Google Shape;10;p3"/>
          <p:cNvSpPr txBox="1">
            <a:spLocks noGrp="1"/>
          </p:cNvSpPr>
          <p:nvPr>
            <p:ph type="body" idx="1"/>
          </p:nvPr>
        </p:nvSpPr>
        <p:spPr>
          <a:xfrm>
            <a:off x="421856" y="413811"/>
            <a:ext cx="7880400" cy="1026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rgbClr val="0070C0"/>
              </a:buClr>
              <a:buSzPts val="3000"/>
              <a:buFont typeface="Arial"/>
              <a:buNone/>
              <a:defRPr sz="4000" b="1" i="0" u="none" strike="noStrike" cap="none">
                <a:solidFill>
                  <a:srgbClr val="0070C0"/>
                </a:solidFill>
                <a:latin typeface="Arial"/>
                <a:ea typeface="Arial"/>
                <a:cs typeface="Arial"/>
                <a:sym typeface="Arial"/>
              </a:defRPr>
            </a:lvl1pPr>
            <a:lvl2pPr marL="1219170" marR="0" lvl="1" indent="-30479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a:spLocks noGrp="1"/>
          </p:cNvSpPr>
          <p:nvPr>
            <p:ph type="body" idx="2"/>
          </p:nvPr>
        </p:nvSpPr>
        <p:spPr>
          <a:xfrm>
            <a:off x="402313" y="927101"/>
            <a:ext cx="7880400" cy="1026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chemeClr val="dk1"/>
              </a:buClr>
              <a:buSzPts val="2500"/>
              <a:buFont typeface="Arial"/>
              <a:buNone/>
              <a:defRPr sz="3333" b="1" i="0" u="none" strike="noStrike" cap="none">
                <a:solidFill>
                  <a:schemeClr val="dk1"/>
                </a:solidFill>
                <a:latin typeface="Arial"/>
                <a:ea typeface="Arial"/>
                <a:cs typeface="Arial"/>
                <a:sym typeface="Arial"/>
              </a:defRPr>
            </a:lvl1pPr>
            <a:lvl2pPr marL="1219170" marR="0" lvl="1" indent="-30479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3"/>
          <p:cNvSpPr/>
          <p:nvPr/>
        </p:nvSpPr>
        <p:spPr>
          <a:xfrm>
            <a:off x="2908067" y="6231315"/>
            <a:ext cx="9284000" cy="137600"/>
          </a:xfrm>
          <a:prstGeom prst="rect">
            <a:avLst/>
          </a:prstGeom>
          <a:solidFill>
            <a:srgbClr val="167AB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4438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27008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27579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073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92718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00740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70034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289721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1FC21D8-3061-8D41-8CD6-48C5CED3322B}" type="datetimeFigureOut">
              <a:rPr lang="he-IL" smtClean="0"/>
              <a:t>ג'/אלול/תשפ"א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00256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1FC21D8-3061-8D41-8CD6-48C5CED3322B}" type="datetimeFigureOut">
              <a:rPr lang="he-IL" smtClean="0"/>
              <a:t>ג'/אלול/תשפ"א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477E98D-A29A-E946-AF3E-3B3CB57F87E5}" type="slidenum">
              <a:rPr lang="he-IL" smtClean="0"/>
              <a:t>‹#›</a:t>
            </a:fld>
            <a:endParaRPr lang="he-IL"/>
          </a:p>
        </p:txBody>
      </p:sp>
    </p:spTree>
    <p:extLst>
      <p:ext uri="{BB962C8B-B14F-4D97-AF65-F5344CB8AC3E}">
        <p14:creationId xmlns:p14="http://schemas.microsoft.com/office/powerpoint/2010/main" val="140358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2190345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6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2192000" cy="6858000"/>
          </a:xfrm>
          <a:prstGeom prst="rect">
            <a:avLst/>
          </a:prstGeom>
        </p:spPr>
      </p:pic>
    </p:spTree>
    <p:extLst>
      <p:ext uri="{BB962C8B-B14F-4D97-AF65-F5344CB8AC3E}">
        <p14:creationId xmlns:p14="http://schemas.microsoft.com/office/powerpoint/2010/main" val="154892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256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4252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836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0402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6058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35877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772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1662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972105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416629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83273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653184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6595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46093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794427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717859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0251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165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7840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705652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76484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5e1__x05d3__x05e8_ xmlns="0b22853a-a1a9-4005-9057-046de4d13de2" xsi:nil="true"/>
    <_x05e9__x05d9__x05d5__x05da__x0020__x05dc__x05e4__x05e8__x05d9__x05d8_ xmlns="0b22853a-a1a9-4005-9057-046de4d13de2">/resourcecenter/Pages/SocialEmotionalLearning.aspx</_x05e9__x05d9__x05d5__x05da__x0020__x05dc__x05e4__x05e8__x05d9__x05d8_>
    <roshaSubTitle xmlns="888b44db-4855-4c5e-84fd-145ee1cc9ad0">ריכוז חומרי SEL</roshaSubTitle>
    <roshaImage xmlns="888b44db-4855-4c5e-84fd-145ee1cc9ad0" xsi:nil="true"/>
    <roshaAddImage xmlns="888b44db-4855-4c5e-84fd-145ee1cc9ad0" xsi:nil="true"/>
    <_x05e9__x05d9__x05d5__x05da__x0020__x05dc__x05e1__x05d5__x05d2__x0020__x05e4__x05e8__x05d9__x05d8_ xmlns="0b22853a-a1a9-4005-9057-046de4d13de2">כלי שימושי</_x05e9__x05d9__x05d5__x05da__x0020__x05dc__x05e1__x05d5__x05d2__x0020__x05e4__x05e8__x05d9__x05d8_>
    <_x05ea__x05e6__x05d5__x05d2__x05d4_ xmlns="0b22853a-a1a9-4005-9057-046de4d13de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6995391F633EA2469072341CEB85E47E" ma:contentTypeVersion="27" ma:contentTypeDescription="צור מסמך חדש." ma:contentTypeScope="" ma:versionID="7526d9c610fd09e0753afbc8f42758ca">
  <xsd:schema xmlns:xsd="http://www.w3.org/2001/XMLSchema" xmlns:xs="http://www.w3.org/2001/XMLSchema" xmlns:p="http://schemas.microsoft.com/office/2006/metadata/properties" xmlns:ns2="0b22853a-a1a9-4005-9057-046de4d13de2" xmlns:ns3="888b44db-4855-4c5e-84fd-145ee1cc9ad0" targetNamespace="http://schemas.microsoft.com/office/2006/metadata/properties" ma:root="true" ma:fieldsID="c20b175f2fec2ac6a74754a655bce61c" ns2:_="" ns3:_="">
    <xsd:import namespace="0b22853a-a1a9-4005-9057-046de4d13de2"/>
    <xsd:import namespace="888b44db-4855-4c5e-84fd-145ee1cc9ad0"/>
    <xsd:element name="properties">
      <xsd:complexType>
        <xsd:sequence>
          <xsd:element name="documentManagement">
            <xsd:complexType>
              <xsd:all>
                <xsd:element ref="ns2:_x05e9__x05d9__x05d5__x05da__x0020__x05dc__x05e4__x05e8__x05d9__x05d8_" minOccurs="0"/>
                <xsd:element ref="ns2:_x05e9__x05d9__x05d5__x05da__x0020__x05dc__x05e1__x05d5__x05d2__x0020__x05e4__x05e8__x05d9__x05d8_" minOccurs="0"/>
                <xsd:element ref="ns2:_x05ea__x05e6__x05d5__x05d2__x05d4_" minOccurs="0"/>
                <xsd:element ref="ns2:_x05e1__x05d3__x05e8_" minOccurs="0"/>
                <xsd:element ref="ns3:roshaSubTitle" minOccurs="0"/>
                <xsd:element ref="ns3:roshaImage" minOccurs="0"/>
                <xsd:element ref="ns3:roshaAdd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2853a-a1a9-4005-9057-046de4d13de2" elementFormDefault="qualified">
    <xsd:import namespace="http://schemas.microsoft.com/office/2006/documentManagement/types"/>
    <xsd:import namespace="http://schemas.microsoft.com/office/infopath/2007/PartnerControls"/>
    <xsd:element name="_x05e9__x05d9__x05d5__x05da__x0020__x05dc__x05e4__x05e8__x05d9__x05d8_" ma:index="8" nillable="true" ma:displayName="שיוך לפריט" ma:internalName="_x05e9__x05d9__x05d5__x05da__x0020__x05dc__x05e4__x05e8__x05d9__x05d8_">
      <xsd:simpleType>
        <xsd:restriction base="dms:Text">
          <xsd:maxLength value="255"/>
        </xsd:restriction>
      </xsd:simpleType>
    </xsd:element>
    <xsd:element name="_x05e9__x05d9__x05d5__x05da__x0020__x05dc__x05e1__x05d5__x05d2__x0020__x05e4__x05e8__x05d9__x05d8_" ma:index="9" nillable="true" ma:displayName="שיוך לסוג פריט" ma:default="כלי שימושי" ma:format="Dropdown" ma:internalName="_x05e9__x05d9__x05d5__x05da__x0020__x05dc__x05e1__x05d5__x05d2__x0020__x05e4__x05e8__x05d9__x05d8_">
      <xsd:simpleType>
        <xsd:restriction base="dms:Choice">
          <xsd:enumeration value="כלי שימושי"/>
          <xsd:enumeration value="לקריאה"/>
          <xsd:enumeration value="לצפייה"/>
          <xsd:enumeration value="מוכן לחדר מורים"/>
          <xsd:enumeration value="הרצאה"/>
        </xsd:restriction>
      </xsd:simpleType>
    </xsd:element>
    <xsd:element name="_x05ea__x05e6__x05d5__x05d2__x05d4_" ma:index="10" nillable="true" ma:displayName="תצוגה" ma:internalName="_x05ea__x05e6__x05d5__x05d2__x05d4_">
      <xsd:simpleType>
        <xsd:restriction base="dms:Text">
          <xsd:maxLength value="255"/>
        </xsd:restriction>
      </xsd:simpleType>
    </xsd:element>
    <xsd:element name="_x05e1__x05d3__x05e8_" ma:index="11" nillable="true" ma:displayName="סדר" ma:internalName="_x05e1__x05d3__x05e8_">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88b44db-4855-4c5e-84fd-145ee1cc9ad0" elementFormDefault="qualified">
    <xsd:import namespace="http://schemas.microsoft.com/office/2006/documentManagement/types"/>
    <xsd:import namespace="http://schemas.microsoft.com/office/infopath/2007/PartnerControls"/>
    <xsd:element name="roshaSubTitle" ma:index="12" nillable="true" ma:displayName="כותרת משנה" ma:internalName="roshaSubTitle" ma:readOnly="false">
      <xsd:simpleType>
        <xsd:restriction base="dms:Text"/>
      </xsd:simpleType>
    </xsd:element>
    <xsd:element name="roshaImage" ma:index="13" nillable="true" ma:displayName="תמונה" ma:internalName="roshaImage">
      <xsd:simpleType>
        <xsd:restriction base="dms:Unknown"/>
      </xsd:simpleType>
    </xsd:element>
    <xsd:element name="roshaAddImage" ma:index="14" nillable="true" ma:displayName="תמונה נוספת" ma:internalName="roshaAddImag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F3D346-DE71-4C6C-BA65-3B2D2DFBA52E}">
  <ds:schemaRefs>
    <ds:schemaRef ds:uri="http://purl.org/dc/terms/"/>
    <ds:schemaRef ds:uri="http://schemas.microsoft.com/sharepoint/v3"/>
    <ds:schemaRef ds:uri="http://schemas.microsoft.com/office/2006/documentManagement/types"/>
    <ds:schemaRef ds:uri="http://purl.org/dc/dcmitype/"/>
    <ds:schemaRef ds:uri="http://purl.org/dc/elements/1.1/"/>
    <ds:schemaRef ds:uri="331613ce-bd8d-4305-a07e-1840a61dc836"/>
    <ds:schemaRef ds:uri="http://schemas.openxmlformats.org/package/2006/metadata/core-properties"/>
    <ds:schemaRef ds:uri="http://schemas.microsoft.com/office/infopath/2007/PartnerControls"/>
    <ds:schemaRef ds:uri="8a1d4bdd-1702-45a6-96fb-77727d8685ef"/>
    <ds:schemaRef ds:uri="http://schemas.microsoft.com/office/2006/metadata/properties"/>
    <ds:schemaRef ds:uri="http://www.w3.org/XML/1998/namespace"/>
    <ds:schemaRef ds:uri="0b22853a-a1a9-4005-9057-046de4d13de2"/>
    <ds:schemaRef ds:uri="888b44db-4855-4c5e-84fd-145ee1cc9ad0"/>
  </ds:schemaRefs>
</ds:datastoreItem>
</file>

<file path=customXml/itemProps2.xml><?xml version="1.0" encoding="utf-8"?>
<ds:datastoreItem xmlns:ds="http://schemas.openxmlformats.org/officeDocument/2006/customXml" ds:itemID="{2F3ED407-E0B6-4445-8CAE-2BC7CFA64AE3}">
  <ds:schemaRefs>
    <ds:schemaRef ds:uri="http://schemas.microsoft.com/sharepoint/v3/contenttype/forms"/>
  </ds:schemaRefs>
</ds:datastoreItem>
</file>

<file path=customXml/itemProps3.xml><?xml version="1.0" encoding="utf-8"?>
<ds:datastoreItem xmlns:ds="http://schemas.openxmlformats.org/officeDocument/2006/customXml" ds:itemID="{CDA15A48-C035-4F88-B53B-7F86F4A602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22853a-a1a9-4005-9057-046de4d13de2"/>
    <ds:schemaRef ds:uri="888b44db-4855-4c5e-84fd-145ee1cc9a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17681</TotalTime>
  <Words>4815</Words>
  <Application>Microsoft Office PowerPoint</Application>
  <PresentationFormat>מסך רחב</PresentationFormat>
  <Paragraphs>133</Paragraphs>
  <Slides>24</Slides>
  <Notes>23</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24</vt:i4>
      </vt:variant>
    </vt:vector>
  </HeadingPairs>
  <TitlesOfParts>
    <vt:vector size="29" baseType="lpstr">
      <vt:lpstr>Arial</vt:lpstr>
      <vt:lpstr>Calibri</vt:lpstr>
      <vt:lpstr>Calibri Light</vt:lpstr>
      <vt:lpstr>Times New Roman</vt:lpstr>
      <vt:lpstr>ערכת נושא של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 הכרות עם למידה חברתית-רגשית (SEL)</dc:title>
  <dc:creator>המשתמש של Microsoft Office</dc:creator>
  <cp:lastModifiedBy>HadarC@avneyrosha.org.il</cp:lastModifiedBy>
  <cp:revision>104</cp:revision>
  <cp:lastPrinted>2021-03-10T11:15:39Z</cp:lastPrinted>
  <dcterms:created xsi:type="dcterms:W3CDTF">2020-12-17T04:19:39Z</dcterms:created>
  <dcterms:modified xsi:type="dcterms:W3CDTF">2021-08-11T08:32:52Z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0x0101006995391F633EA2469072341CEB85E47E</vt:lpwstr>
  </property>
</Properties>
</file>