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145706088" r:id="rId3"/>
    <p:sldId id="262" r:id="rId4"/>
    <p:sldId id="1762" r:id="rId5"/>
    <p:sldId id="1768" r:id="rId6"/>
    <p:sldId id="2145706084" r:id="rId7"/>
    <p:sldId id="1771" r:id="rId8"/>
    <p:sldId id="1772" r:id="rId9"/>
    <p:sldId id="1775" r:id="rId10"/>
    <p:sldId id="1776" r:id="rId11"/>
    <p:sldId id="1777" r:id="rId12"/>
    <p:sldId id="1779" r:id="rId13"/>
    <p:sldId id="2145706044" r:id="rId14"/>
    <p:sldId id="1782" r:id="rId15"/>
    <p:sldId id="1763" r:id="rId16"/>
    <p:sldId id="1786" r:id="rId17"/>
    <p:sldId id="265" r:id="rId18"/>
    <p:sldId id="266" r:id="rId19"/>
    <p:sldId id="267" r:id="rId20"/>
    <p:sldId id="2145706089" r:id="rId21"/>
    <p:sldId id="2145706030" r:id="rId22"/>
    <p:sldId id="268" r:id="rId23"/>
    <p:sldId id="277" r:id="rId24"/>
    <p:sldId id="286" r:id="rId25"/>
    <p:sldId id="2145706090" r:id="rId26"/>
    <p:sldId id="2145706086" r:id="rId27"/>
  </p:sldIdLst>
  <p:sldSz cx="12192000" cy="6858000"/>
  <p:notesSz cx="6858000" cy="9144000"/>
  <p:embeddedFontLst>
    <p:embeddedFont>
      <p:font typeface="Assistant" panose="00000500000000000000" pitchFamily="2" charset="-79"/>
      <p:regular r:id="rId29"/>
      <p:bold r:id="rId30"/>
    </p:embeddedFont>
    <p:embeddedFont>
      <p:font typeface="Congenial Light" panose="02000503040000020004" pitchFamily="2" charset="0"/>
      <p:regular r:id="rId31"/>
      <p:italic r:id="rId32"/>
    </p:embeddedFont>
    <p:embeddedFont>
      <p:font typeface="Quattrocento Sans" panose="020B0502050000020003" pitchFamily="34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Spoiler Light" pitchFamily="2" charset="-79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jQ6L88pW4gLYRaV5V+Lv+ZMo+q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83C6"/>
    <a:srgbClr val="2F528F"/>
    <a:srgbClr val="B66398"/>
    <a:srgbClr val="F9AA57"/>
    <a:srgbClr val="B8D989"/>
    <a:srgbClr val="EF5265"/>
    <a:srgbClr val="009BD3"/>
    <a:srgbClr val="7F5193"/>
    <a:srgbClr val="167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79" autoAdjust="0"/>
  </p:normalViewPr>
  <p:slideViewPr>
    <p:cSldViewPr snapToGrid="0">
      <p:cViewPr varScale="1">
        <p:scale>
          <a:sx n="44" d="100"/>
          <a:sy n="44" d="100"/>
        </p:scale>
        <p:origin x="104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84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23BD5-288B-4B27-A793-E1BDA34E1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1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להוסיף ערבית</a:t>
            </a:r>
            <a:endParaRPr dirty="0"/>
          </a:p>
        </p:txBody>
      </p:sp>
      <p:sp>
        <p:nvSpPr>
          <p:cNvPr id="681" name="Google Shape;681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1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2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3E40-17E3-476B-B774-473DFE3FFF09}" type="slidenum">
              <a:rPr kumimoji="0" lang="he-I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7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3E40-17E3-476B-B774-473DFE3FFF09}" type="slidenum">
              <a:rPr kumimoji="0" lang="he-I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04039-826B-45C1-A8E4-92FEF58B3286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1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6061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7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אש פרק">
  <p:cSld name="ראש פרק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2;p2">
            <a:extLst>
              <a:ext uri="{FF2B5EF4-FFF2-40B4-BE49-F238E27FC236}">
                <a16:creationId xmlns:a16="http://schemas.microsoft.com/office/drawing/2014/main" id="{68092D4B-F033-C031-7568-E61DD6A5D99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83965" y="6154827"/>
            <a:ext cx="2259770" cy="462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2" name="Google Shape;272;p2">
            <a:extLst>
              <a:ext uri="{FF2B5EF4-FFF2-40B4-BE49-F238E27FC236}">
                <a16:creationId xmlns:a16="http://schemas.microsoft.com/office/drawing/2014/main" id="{0B1FAE0A-0CCF-32E7-B534-28AA7606F083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283965" y="6154827"/>
            <a:ext cx="2259770" cy="46244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"/>
          <p:cNvSpPr/>
          <p:nvPr/>
        </p:nvSpPr>
        <p:spPr>
          <a:xfrm>
            <a:off x="7032892" y="2190988"/>
            <a:ext cx="4518641" cy="219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iw-IL" sz="5400" b="0" i="0" u="none" strike="noStrike" cap="none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הוגנות בחינוך בעולם משתנה</a:t>
            </a:r>
            <a:endParaRPr sz="5400" b="0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259" name="Google Shape;2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1403"/>
            <a:ext cx="12192000" cy="9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9556" y="143167"/>
            <a:ext cx="861459" cy="81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7477" y="265008"/>
            <a:ext cx="1638665" cy="47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4748" y="1410201"/>
            <a:ext cx="4941394" cy="4309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D1A1937-6FBA-7E25-2CB2-6B97D7949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53" y="164820"/>
            <a:ext cx="1168400" cy="856615"/>
          </a:xfrm>
          <a:prstGeom prst="rect">
            <a:avLst/>
          </a:prstGeom>
        </p:spPr>
      </p:pic>
      <p:pic>
        <p:nvPicPr>
          <p:cNvPr id="1028" name="Picture 4" descr="מדינת ישראל בבית הספר היסודי מרחוק פעילות">
            <a:extLst>
              <a:ext uri="{FF2B5EF4-FFF2-40B4-BE49-F238E27FC236}">
                <a16:creationId xmlns:a16="http://schemas.microsoft.com/office/drawing/2014/main" id="{EDEE7A3F-0708-C0D3-ECCE-0527561E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10" y="120619"/>
            <a:ext cx="1330489" cy="8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2471737" y="742950"/>
            <a:ext cx="7248525" cy="7302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סן: הגדרה שנייה של הוגנות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0AB36B-BD33-47BF-99C9-9C6F7992E4C4}"/>
              </a:ext>
            </a:extLst>
          </p:cNvPr>
          <p:cNvSpPr/>
          <p:nvPr/>
        </p:nvSpPr>
        <p:spPr>
          <a:xfrm>
            <a:off x="825500" y="2553672"/>
            <a:ext cx="10680065" cy="1929428"/>
          </a:xfrm>
          <a:prstGeom prst="roundRect">
            <a:avLst/>
          </a:prstGeom>
          <a:solidFill>
            <a:srgbClr val="B6639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הוגנות = שוויון ב"יכולות", כלומר, שוויון ביכולות הפרט לממש אפשרויות חיים משמעותיות אם הוא חפץ בכך</a:t>
            </a:r>
            <a:endParaRPr lang="en-IL" sz="2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268CF0-24BA-14F4-3236-BAE6B657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8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23C4FA50-4DD2-45A3-B707-6DF8E1CE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8" y="1215579"/>
            <a:ext cx="2780347" cy="3999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BD5AB-03BF-4582-B1F1-968933C1E6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9" y="1215579"/>
            <a:ext cx="2856813" cy="3999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495AFC-4F7A-41EC-9BAB-6AED5A661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7" y="1215580"/>
            <a:ext cx="2745069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AE5A6E-727A-4300-A579-5F82CA3B3DC2}"/>
              </a:ext>
            </a:extLst>
          </p:cNvPr>
          <p:cNvSpPr txBox="1"/>
          <p:nvPr/>
        </p:nvSpPr>
        <p:spPr>
          <a:xfrm>
            <a:off x="1155724" y="5418111"/>
            <a:ext cx="183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 algn="ctr">
              <a:defRPr b="1"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רונאלד דוורקין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A82D2E-3489-32EA-7A95-040F7B359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11944350" cy="730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e-IL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דוורקין: הוגנות כשוויון ב"מזל"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7E9CF-4BF5-40B3-A369-3B38D0B08ADD}"/>
              </a:ext>
            </a:extLst>
          </p:cNvPr>
          <p:cNvSpPr txBox="1"/>
          <p:nvPr/>
        </p:nvSpPr>
        <p:spPr>
          <a:xfrm>
            <a:off x="1244600" y="1401049"/>
            <a:ext cx="904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 המנבאים הכי טובים של מצבו הכלכלי של אדם בעולמנו?</a:t>
            </a:r>
            <a:endParaRPr kumimoji="0" lang="en-IL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16126-21A5-44A8-8DDF-55615B6AD4AD}"/>
              </a:ext>
            </a:extLst>
          </p:cNvPr>
          <p:cNvSpPr txBox="1"/>
          <p:nvPr/>
        </p:nvSpPr>
        <p:spPr>
          <a:xfrm>
            <a:off x="7616189" y="3658662"/>
            <a:ext cx="422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המדינה בה הוא נולד</a:t>
            </a:r>
            <a:endParaRPr kumimoji="0" lang="en-IL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2461B-3F19-408F-A2F3-4D9EA0382A0D}"/>
              </a:ext>
            </a:extLst>
          </p:cNvPr>
          <p:cNvSpPr txBox="1"/>
          <p:nvPr/>
        </p:nvSpPr>
        <p:spPr>
          <a:xfrm>
            <a:off x="350521" y="3658662"/>
            <a:ext cx="48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עשירון ההכנסה של ההורים שלו</a:t>
            </a:r>
            <a:endParaRPr kumimoji="0" lang="en-IL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EBE74-4C40-4B22-ACE8-234803D4C8BC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775222" y="2355156"/>
            <a:ext cx="3196953" cy="13035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3FAFF9-7D84-48CF-AB23-2D7464947AB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535328" y="2355156"/>
            <a:ext cx="3193506" cy="13035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34345D-DD86-4979-8571-4A9245127D84}"/>
              </a:ext>
            </a:extLst>
          </p:cNvPr>
          <p:cNvSpPr txBox="1"/>
          <p:nvPr/>
        </p:nvSpPr>
        <p:spPr>
          <a:xfrm>
            <a:off x="2984500" y="5414457"/>
            <a:ext cx="635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ביחד מנבאים 80% מהשונות בהכנסה</a:t>
            </a:r>
            <a:endParaRPr kumimoji="0" lang="en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32082FF-51A6-4576-9787-DC408787FC4B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rot="16200000" flipH="1">
            <a:off x="3820296" y="3075253"/>
            <a:ext cx="1294130" cy="3384278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C23D437-6C7A-44FF-B3A8-BD289115C9A7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5400000">
            <a:off x="7297102" y="2982725"/>
            <a:ext cx="1294130" cy="356933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5843CE94-A8EC-49AD-0074-E411B5EB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11944350" cy="730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e-IL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דוורקין: הוגנות כשוויון ב"מזל"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7E9CF-4BF5-40B3-A369-3B38D0B08ADD}"/>
              </a:ext>
            </a:extLst>
          </p:cNvPr>
          <p:cNvSpPr txBox="1"/>
          <p:nvPr/>
        </p:nvSpPr>
        <p:spPr>
          <a:xfrm>
            <a:off x="1847487" y="1151831"/>
            <a:ext cx="8023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מה המנבאים הכי טובים של מצבו הכלכלי של אדם בעולמנו?</a:t>
            </a:r>
            <a:endParaRPr kumimoji="0" lang="en-IL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16126-21A5-44A8-8DDF-55615B6AD4AD}"/>
              </a:ext>
            </a:extLst>
          </p:cNvPr>
          <p:cNvSpPr txBox="1"/>
          <p:nvPr/>
        </p:nvSpPr>
        <p:spPr>
          <a:xfrm>
            <a:off x="5859417" y="2388346"/>
            <a:ext cx="42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המדינה בה הוא נולד</a:t>
            </a:r>
            <a:endParaRPr kumimoji="0" lang="en-IL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2461B-3F19-408F-A2F3-4D9EA0382A0D}"/>
              </a:ext>
            </a:extLst>
          </p:cNvPr>
          <p:cNvSpPr txBox="1"/>
          <p:nvPr/>
        </p:nvSpPr>
        <p:spPr>
          <a:xfrm>
            <a:off x="1112520" y="2406959"/>
            <a:ext cx="422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עשירון ההכנסה של ההורים שלו</a:t>
            </a:r>
            <a:endParaRPr kumimoji="0" lang="en-IL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EBE74-4C40-4B22-ACE8-234803D4C8B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124450" y="1982828"/>
            <a:ext cx="734967" cy="594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3FAFF9-7D84-48CF-AB23-2D7464947ABE}"/>
              </a:ext>
            </a:extLst>
          </p:cNvPr>
          <p:cNvCxnSpPr>
            <a:cxnSpLocks/>
          </p:cNvCxnSpPr>
          <p:nvPr/>
        </p:nvCxnSpPr>
        <p:spPr>
          <a:xfrm>
            <a:off x="6019073" y="2014457"/>
            <a:ext cx="846547" cy="502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32082FF-51A6-4576-9787-DC408787FC4B}"/>
              </a:ext>
            </a:extLst>
          </p:cNvPr>
          <p:cNvCxnSpPr>
            <a:cxnSpLocks/>
          </p:cNvCxnSpPr>
          <p:nvPr/>
        </p:nvCxnSpPr>
        <p:spPr>
          <a:xfrm>
            <a:off x="2865120" y="2834941"/>
            <a:ext cx="2335530" cy="549257"/>
          </a:xfrm>
          <a:prstGeom prst="bentConnector3">
            <a:avLst>
              <a:gd name="adj1" fmla="val 48776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C23D437-6C7A-44FF-B3A8-BD289115C9A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28046" y="2834941"/>
            <a:ext cx="1890128" cy="558333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5843CE94-A8EC-49AD-0074-E411B5EB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EBCF21-FBAE-92B9-F394-10AE52BD454C}"/>
              </a:ext>
            </a:extLst>
          </p:cNvPr>
          <p:cNvSpPr/>
          <p:nvPr/>
        </p:nvSpPr>
        <p:spPr>
          <a:xfrm>
            <a:off x="3088367" y="4591599"/>
            <a:ext cx="6249579" cy="1560374"/>
          </a:xfrm>
          <a:prstGeom prst="roundRect">
            <a:avLst/>
          </a:prstGeom>
          <a:solidFill>
            <a:srgbClr val="F9AA5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חוסר הוגנות הינו מצב בו מזל, או נסיבות חיינו שאינם תלויים בנו, קובעים את עתידנו.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58C240B-FA69-7953-6CF9-0173A79F9879}"/>
              </a:ext>
            </a:extLst>
          </p:cNvPr>
          <p:cNvSpPr txBox="1"/>
          <p:nvPr/>
        </p:nvSpPr>
        <p:spPr>
          <a:xfrm>
            <a:off x="3859530" y="3453971"/>
            <a:ext cx="422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אבל גורמים אלו תלויים לגמרי במזל!</a:t>
            </a:r>
            <a:endParaRPr kumimoji="0" lang="en-IL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1844040" y="537411"/>
            <a:ext cx="9001125" cy="730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e-IL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דוורקין: הגדרה שלישית של הוגנות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928F6A-784B-44F1-B4B5-F7FE603C52DB}"/>
              </a:ext>
            </a:extLst>
          </p:cNvPr>
          <p:cNvSpPr/>
          <p:nvPr/>
        </p:nvSpPr>
        <p:spPr>
          <a:xfrm>
            <a:off x="508000" y="2345868"/>
            <a:ext cx="11208067" cy="1794332"/>
          </a:xfrm>
          <a:prstGeom prst="roundRect">
            <a:avLst/>
          </a:prstGeom>
          <a:solidFill>
            <a:srgbClr val="F9AA5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הוגנות = מצב בו בחירותינו ולא נסיבות שאינן תלויות בנו קובעות את עתידנו</a:t>
            </a:r>
            <a:endParaRPr lang="en-IL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657699C-E813-763A-BEFE-3C8F81C7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2086367" y="250358"/>
            <a:ext cx="8202070" cy="730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e-IL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סיכום</a:t>
            </a:r>
          </a:p>
        </p:txBody>
      </p:sp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23C4FA50-4DD2-45A3-B707-6DF8E1CE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8" y="1215579"/>
            <a:ext cx="2780347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BD5AB-03BF-4582-B1F1-968933C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9" y="1215579"/>
            <a:ext cx="2856813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495AFC-4F7A-41EC-9BAB-6AED5A661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7" y="1215580"/>
            <a:ext cx="2745069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AA2018-810D-4DE0-BC13-998E73D47CF5}"/>
              </a:ext>
            </a:extLst>
          </p:cNvPr>
          <p:cNvSpPr txBox="1"/>
          <p:nvPr/>
        </p:nvSpPr>
        <p:spPr>
          <a:xfrm>
            <a:off x="9430515" y="5700046"/>
            <a:ext cx="141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ג'ון </a:t>
            </a:r>
            <a:r>
              <a:rPr kumimoji="0" lang="he-IL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רולס</a:t>
            </a: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1921-2002</a:t>
            </a:r>
            <a:endParaRPr kumimoji="0" lang="en-IL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C221B-4409-4BBC-9E15-7B8B90D6E3C0}"/>
              </a:ext>
            </a:extLst>
          </p:cNvPr>
          <p:cNvSpPr txBox="1"/>
          <p:nvPr/>
        </p:nvSpPr>
        <p:spPr>
          <a:xfrm>
            <a:off x="5257540" y="5659928"/>
            <a:ext cx="141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אמרטיה</a:t>
            </a: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סן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נולד 1933</a:t>
            </a:r>
            <a:endParaRPr kumimoji="0" lang="en-IL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E5A6E-727A-4300-A579-5F82CA3B3DC2}"/>
              </a:ext>
            </a:extLst>
          </p:cNvPr>
          <p:cNvSpPr txBox="1"/>
          <p:nvPr/>
        </p:nvSpPr>
        <p:spPr>
          <a:xfrm>
            <a:off x="1092311" y="5685059"/>
            <a:ext cx="1858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רונאלד</a:t>
            </a: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he-I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1931-2013</a:t>
            </a:r>
            <a:endParaRPr kumimoji="0" lang="en-I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0BE42F96-C666-4BF0-B98B-4E07FA97BB4F}"/>
              </a:ext>
            </a:extLst>
          </p:cNvPr>
          <p:cNvSpPr/>
          <p:nvPr/>
        </p:nvSpPr>
        <p:spPr>
          <a:xfrm>
            <a:off x="8163110" y="4470308"/>
            <a:ext cx="3749884" cy="1226081"/>
          </a:xfrm>
          <a:prstGeom prst="roundRect">
            <a:avLst/>
          </a:prstGeom>
          <a:solidFill>
            <a:srgbClr val="00B4A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משאבים</a:t>
            </a:r>
            <a:endParaRPr kumimoji="0" lang="en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58A63112-E5D9-4A38-90D0-3B4BB52ABF1A}"/>
              </a:ext>
            </a:extLst>
          </p:cNvPr>
          <p:cNvSpPr/>
          <p:nvPr/>
        </p:nvSpPr>
        <p:spPr>
          <a:xfrm>
            <a:off x="182805" y="4484533"/>
            <a:ext cx="3777758" cy="1211857"/>
          </a:xfrm>
          <a:prstGeom prst="roundRect">
            <a:avLst/>
          </a:prstGeom>
          <a:solidFill>
            <a:srgbClr val="F9AA5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בחירה</a:t>
            </a:r>
            <a:endParaRPr kumimoji="0" lang="en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A3F0ADE6-3E7C-4ACE-84A8-33EEFBA4C64D}"/>
              </a:ext>
            </a:extLst>
          </p:cNvPr>
          <p:cNvSpPr/>
          <p:nvPr/>
        </p:nvSpPr>
        <p:spPr>
          <a:xfrm>
            <a:off x="4158274" y="4470308"/>
            <a:ext cx="3807125" cy="1241069"/>
          </a:xfrm>
          <a:prstGeom prst="roundRect">
            <a:avLst/>
          </a:prstGeom>
          <a:solidFill>
            <a:srgbClr val="B6639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יכולות</a:t>
            </a:r>
            <a:endParaRPr kumimoji="0" lang="en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DD0F8221-6F05-4B2E-968F-55F19209E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66094"/>
            <a:ext cx="12192000" cy="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0" y="211138"/>
            <a:ext cx="11944350" cy="7302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ומה הם אומרים על הוגנות </a:t>
            </a:r>
            <a:r>
              <a:rPr lang="he-IL" b="1">
                <a:solidFill>
                  <a:srgbClr val="B663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בחינוך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928F6A-784B-44F1-B4B5-F7FE603C52DB}"/>
              </a:ext>
            </a:extLst>
          </p:cNvPr>
          <p:cNvSpPr/>
          <p:nvPr/>
        </p:nvSpPr>
        <p:spPr>
          <a:xfrm>
            <a:off x="974633" y="4714006"/>
            <a:ext cx="9498330" cy="894034"/>
          </a:xfrm>
          <a:prstGeom prst="roundRect">
            <a:avLst/>
          </a:prstGeom>
          <a:solidFill>
            <a:srgbClr val="F9AA5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מערכת חינוך בה אין מתאם בין נתוני הרקע של התלמיד להישגיו הלימודיים ולסיכויו לממש את שאיפותיו בבגרותו</a:t>
            </a:r>
            <a:endParaRPr lang="en-IL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BB617E-75DE-493B-9F47-B11B0A243EB6}"/>
              </a:ext>
            </a:extLst>
          </p:cNvPr>
          <p:cNvSpPr/>
          <p:nvPr/>
        </p:nvSpPr>
        <p:spPr>
          <a:xfrm>
            <a:off x="974633" y="3239536"/>
            <a:ext cx="9498330" cy="894034"/>
          </a:xfrm>
          <a:prstGeom prst="roundRect">
            <a:avLst/>
          </a:prstGeom>
          <a:solidFill>
            <a:srgbClr val="B6639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מערכת חינוך המייצרת הזדמנות שווה לכל לומדיה לממש את יכולותיהם</a:t>
            </a:r>
            <a:endParaRPr lang="en-IL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4D6AD5-E2DB-4BF3-843F-4809F70DD6BF}"/>
              </a:ext>
            </a:extLst>
          </p:cNvPr>
          <p:cNvSpPr/>
          <p:nvPr/>
        </p:nvSpPr>
        <p:spPr>
          <a:xfrm>
            <a:off x="974633" y="1765066"/>
            <a:ext cx="9498330" cy="894034"/>
          </a:xfrm>
          <a:prstGeom prst="roundRect">
            <a:avLst/>
          </a:prstGeom>
          <a:solidFill>
            <a:srgbClr val="00B4A8"/>
          </a:solidFill>
          <a:ln>
            <a:solidFill>
              <a:srgbClr val="00B4A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מדיניות חינוכית הממקסמת את טובתם של אלו הנמצאים במיקום הנמוך ביותר</a:t>
            </a:r>
            <a:endParaRPr lang="en-IL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BDA8D-D537-498C-8BC0-160D2BF9684C}"/>
              </a:ext>
            </a:extLst>
          </p:cNvPr>
          <p:cNvSpPr txBox="1"/>
          <p:nvPr/>
        </p:nvSpPr>
        <p:spPr>
          <a:xfrm>
            <a:off x="10665979" y="2012028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רולס</a:t>
            </a:r>
            <a:endParaRPr kumimoji="0" lang="en-IL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BD8DA-F419-46B1-826F-4CFA42EB1913}"/>
              </a:ext>
            </a:extLst>
          </p:cNvPr>
          <p:cNvSpPr txBox="1"/>
          <p:nvPr/>
        </p:nvSpPr>
        <p:spPr>
          <a:xfrm>
            <a:off x="10665979" y="3486498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סן</a:t>
            </a:r>
            <a:endParaRPr kumimoji="0" lang="en-IL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56C06-079F-4124-8421-822012B65D94}"/>
              </a:ext>
            </a:extLst>
          </p:cNvPr>
          <p:cNvSpPr txBox="1"/>
          <p:nvPr/>
        </p:nvSpPr>
        <p:spPr>
          <a:xfrm>
            <a:off x="10605077" y="4838392"/>
            <a:ext cx="132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</a:t>
            </a:r>
            <a:endParaRPr kumimoji="0" lang="en-IL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8CB791E-B6E5-BA01-9960-C3EA7ED6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  <p:bldP spid="3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"/>
          <p:cNvSpPr/>
          <p:nvPr/>
        </p:nvSpPr>
        <p:spPr>
          <a:xfrm>
            <a:off x="428301" y="4400364"/>
            <a:ext cx="9756308" cy="1405905"/>
          </a:xfrm>
          <a:prstGeom prst="roundRect">
            <a:avLst>
              <a:gd name="adj" fmla="val 16667"/>
            </a:avLst>
          </a:prstGeom>
          <a:solidFill>
            <a:srgbClr val="F9A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386" name="Google Shape;386;p10"/>
          <p:cNvSpPr/>
          <p:nvPr/>
        </p:nvSpPr>
        <p:spPr>
          <a:xfrm>
            <a:off x="377154" y="2777716"/>
            <a:ext cx="9731698" cy="1405905"/>
          </a:xfrm>
          <a:prstGeom prst="roundRect">
            <a:avLst>
              <a:gd name="adj" fmla="val 16667"/>
            </a:avLst>
          </a:prstGeom>
          <a:solidFill>
            <a:srgbClr val="B663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428302" y="1155069"/>
            <a:ext cx="9731698" cy="1405905"/>
          </a:xfrm>
          <a:prstGeom prst="roundRect">
            <a:avLst>
              <a:gd name="adj" fmla="val 16667"/>
            </a:avLst>
          </a:prstGeom>
          <a:solidFill>
            <a:srgbClr val="00B4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388" name="Google Shape;388;p10"/>
          <p:cNvSpPr txBox="1"/>
          <p:nvPr/>
        </p:nvSpPr>
        <p:spPr>
          <a:xfrm>
            <a:off x="3857070" y="6125271"/>
            <a:ext cx="4029075" cy="57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attrocento Sans"/>
              <a:buNone/>
            </a:pPr>
            <a:r>
              <a:rPr lang="iw-IL" sz="4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זכות ולא חסד</a:t>
            </a:r>
            <a:endParaRPr sz="40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389" name="Google Shape;389;p10"/>
          <p:cNvSpPr txBox="1"/>
          <p:nvPr/>
        </p:nvSpPr>
        <p:spPr>
          <a:xfrm>
            <a:off x="758672" y="1407887"/>
            <a:ext cx="41602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lang="iw-IL" sz="2800" b="1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צדק חברתי כלכלי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0" name="Google Shape;390;p10"/>
          <p:cNvSpPr txBox="1"/>
          <p:nvPr/>
        </p:nvSpPr>
        <p:spPr>
          <a:xfrm>
            <a:off x="1033070" y="3050051"/>
            <a:ext cx="34482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lang="iw-IL" sz="2800" b="1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צדק תרבותי</a:t>
            </a:r>
            <a:endParaRPr sz="2800" b="1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91" name="Google Shape;391;p10"/>
          <p:cNvSpPr txBox="1"/>
          <p:nvPr/>
        </p:nvSpPr>
        <p:spPr>
          <a:xfrm>
            <a:off x="1233726" y="4527951"/>
            <a:ext cx="32813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attrocento Sans"/>
              <a:buNone/>
            </a:pPr>
            <a:r>
              <a:rPr lang="iw-IL" sz="28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צדק פוליטי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2" name="Google Shape;392;p10"/>
          <p:cNvSpPr txBox="1"/>
          <p:nvPr/>
        </p:nvSpPr>
        <p:spPr>
          <a:xfrm>
            <a:off x="1815549" y="1867223"/>
            <a:ext cx="2256065" cy="58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attrocento Sans"/>
              <a:buNone/>
            </a:pPr>
            <a:r>
              <a:rPr lang="iw-IL" sz="2000" i="0" u="none" strike="noStrike" cap="none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(צדק חלוקתי)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3" name="Google Shape;393;p10"/>
          <p:cNvSpPr txBox="1"/>
          <p:nvPr/>
        </p:nvSpPr>
        <p:spPr>
          <a:xfrm>
            <a:off x="1867809" y="3520785"/>
            <a:ext cx="1811438" cy="58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attrocento Sans"/>
              <a:buNone/>
            </a:pPr>
            <a:r>
              <a:rPr lang="iw-IL" sz="200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(צדק הכרתי)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4" name="Google Shape;394;p10"/>
          <p:cNvSpPr txBox="1"/>
          <p:nvPr/>
        </p:nvSpPr>
        <p:spPr>
          <a:xfrm>
            <a:off x="1667285" y="5005260"/>
            <a:ext cx="2041521" cy="58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attrocento Sans"/>
              <a:buNone/>
            </a:pPr>
            <a:r>
              <a:rPr lang="iw-IL" sz="200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(צדק </a:t>
            </a:r>
            <a:r>
              <a:rPr lang="iw-IL" sz="20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ייצוגי</a:t>
            </a:r>
            <a:r>
              <a:rPr lang="iw-IL" sz="200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)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5" name="Google Shape;395;p10"/>
          <p:cNvSpPr txBox="1"/>
          <p:nvPr/>
        </p:nvSpPr>
        <p:spPr>
          <a:xfrm>
            <a:off x="6272075" y="1450464"/>
            <a:ext cx="35831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חלוקה הוגנת של המשאבים </a:t>
            </a:r>
            <a:endParaRPr sz="2400" b="1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96" name="Google Shape;396;p10"/>
          <p:cNvSpPr txBox="1"/>
          <p:nvPr/>
        </p:nvSpPr>
        <p:spPr>
          <a:xfrm>
            <a:off x="6272075" y="3072830"/>
            <a:ext cx="36975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lang="iw-IL" sz="24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הכללה של ערכים תרבותיים מגוונים 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7" name="Google Shape;397;p10"/>
          <p:cNvSpPr txBox="1"/>
          <p:nvPr/>
        </p:nvSpPr>
        <p:spPr>
          <a:xfrm>
            <a:off x="6616358" y="4530787"/>
            <a:ext cx="302294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</a:pPr>
            <a:r>
              <a:rPr lang="iw-IL" sz="24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מתן קול שווה בהליכי קבלת ההחל</a:t>
            </a:r>
            <a:r>
              <a:rPr lang="he-IL" sz="2400" b="1" dirty="0" err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טות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8" name="Google Shape;39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99426"/>
            <a:ext cx="12192000" cy="9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0351" y="152124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0351" y="3299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0351" y="484145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73;p9">
            <a:extLst>
              <a:ext uri="{FF2B5EF4-FFF2-40B4-BE49-F238E27FC236}">
                <a16:creationId xmlns:a16="http://schemas.microsoft.com/office/drawing/2014/main" id="{1736781A-9C5B-DBCE-4E53-FB6267DDA1CA}"/>
              </a:ext>
            </a:extLst>
          </p:cNvPr>
          <p:cNvSpPr txBox="1">
            <a:spLocks/>
          </p:cNvSpPr>
          <p:nvPr/>
        </p:nvSpPr>
        <p:spPr>
          <a:xfrm>
            <a:off x="3052626" y="216805"/>
            <a:ext cx="643889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  <a:buFont typeface="Quattrocento Sans"/>
              <a:buNone/>
            </a:pPr>
            <a:r>
              <a:rPr lang="iw-IL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המודל המשולש של ננסי פרייזר</a:t>
            </a:r>
            <a:endParaRPr lang="iw-IL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pic>
        <p:nvPicPr>
          <p:cNvPr id="3" name="Google Shape;376;p9" descr="Nancy Fraser - Dangerous Women Project">
            <a:extLst>
              <a:ext uri="{FF2B5EF4-FFF2-40B4-BE49-F238E27FC236}">
                <a16:creationId xmlns:a16="http://schemas.microsoft.com/office/drawing/2014/main" id="{D5EEA4EA-F6A6-A18D-422D-E499D4DACF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48116" y="2281421"/>
            <a:ext cx="1721750" cy="2560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DB3534A0-AC1D-ABA0-8189-4F5030E412F3}"/>
              </a:ext>
            </a:extLst>
          </p:cNvPr>
          <p:cNvSpPr txBox="1"/>
          <p:nvPr/>
        </p:nvSpPr>
        <p:spPr>
          <a:xfrm>
            <a:off x="10581071" y="4900098"/>
            <a:ext cx="1055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cs typeface="Spoiler Light" pitchFamily="2" charset="-79"/>
              </a:rPr>
              <a:t>1947</a:t>
            </a:r>
          </a:p>
        </p:txBody>
      </p:sp>
    </p:spTree>
    <p:extLst>
      <p:ext uri="{BB962C8B-B14F-4D97-AF65-F5344CB8AC3E}">
        <p14:creationId xmlns:p14="http://schemas.microsoft.com/office/powerpoint/2010/main" val="179041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"/>
          <p:cNvSpPr txBox="1"/>
          <p:nvPr/>
        </p:nvSpPr>
        <p:spPr>
          <a:xfrm>
            <a:off x="8224204" y="4515750"/>
            <a:ext cx="371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ssistant"/>
              <a:buNone/>
            </a:pPr>
            <a:r>
              <a:rPr lang="iw-IL" sz="18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ssistant"/>
              </a:rPr>
              <a:t>חוסר שוויון</a:t>
            </a:r>
            <a:endParaRPr sz="18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ssistant"/>
            </a:endParaRPr>
          </a:p>
        </p:txBody>
      </p:sp>
      <p:sp>
        <p:nvSpPr>
          <p:cNvPr id="407" name="Google Shape;407;p11"/>
          <p:cNvSpPr txBox="1"/>
          <p:nvPr/>
        </p:nvSpPr>
        <p:spPr>
          <a:xfrm>
            <a:off x="283387" y="4515750"/>
            <a:ext cx="37187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ssistant"/>
              <a:buNone/>
            </a:pPr>
            <a:r>
              <a:rPr lang="iw-IL" sz="18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ssistant"/>
              </a:rPr>
              <a:t>שוויון הזדמנויות</a:t>
            </a:r>
            <a:endParaRPr sz="18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ssistant"/>
            </a:endParaRPr>
          </a:p>
        </p:txBody>
      </p:sp>
      <p:sp>
        <p:nvSpPr>
          <p:cNvPr id="408" name="Google Shape;408;p11"/>
          <p:cNvSpPr txBox="1"/>
          <p:nvPr/>
        </p:nvSpPr>
        <p:spPr>
          <a:xfrm>
            <a:off x="4251237" y="4515749"/>
            <a:ext cx="371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ssistant"/>
              <a:buNone/>
            </a:pPr>
            <a:r>
              <a:rPr lang="iw-IL" sz="18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ssistant"/>
              </a:rPr>
              <a:t>שוויון</a:t>
            </a:r>
            <a:endParaRPr sz="18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ssistant"/>
            </a:endParaRPr>
          </a:p>
        </p:txBody>
      </p:sp>
      <p:pic>
        <p:nvPicPr>
          <p:cNvPr id="409" name="Google Shape;4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767811"/>
            <a:ext cx="12192000" cy="9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"/>
          <p:cNvPicPr preferRelativeResize="0"/>
          <p:nvPr/>
        </p:nvPicPr>
        <p:blipFill rotWithShape="1">
          <a:blip r:embed="rId4">
            <a:alphaModFix/>
          </a:blip>
          <a:srcRect l="8992" r="8992"/>
          <a:stretch/>
        </p:blipFill>
        <p:spPr>
          <a:xfrm>
            <a:off x="8189813" y="587464"/>
            <a:ext cx="3718800" cy="3815277"/>
          </a:xfrm>
          <a:prstGeom prst="rect">
            <a:avLst/>
          </a:prstGeom>
          <a:noFill/>
          <a:ln w="9525" cap="flat" cmpd="sng">
            <a:solidFill>
              <a:srgbClr val="00B4A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1" name="Google Shape;411;p11"/>
          <p:cNvPicPr preferRelativeResize="0"/>
          <p:nvPr/>
        </p:nvPicPr>
        <p:blipFill rotWithShape="1">
          <a:blip r:embed="rId5">
            <a:alphaModFix/>
          </a:blip>
          <a:srcRect l="8992" r="8992"/>
          <a:stretch/>
        </p:blipFill>
        <p:spPr>
          <a:xfrm>
            <a:off x="4211595" y="587463"/>
            <a:ext cx="3718800" cy="3815277"/>
          </a:xfrm>
          <a:prstGeom prst="rect">
            <a:avLst/>
          </a:prstGeom>
          <a:noFill/>
          <a:ln w="9525" cap="flat" cmpd="sng">
            <a:solidFill>
              <a:srgbClr val="00B4A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2" name="Google Shape;412;p11"/>
          <p:cNvPicPr preferRelativeResize="0"/>
          <p:nvPr/>
        </p:nvPicPr>
        <p:blipFill rotWithShape="1">
          <a:blip r:embed="rId6">
            <a:alphaModFix/>
          </a:blip>
          <a:srcRect l="8992" r="8992"/>
          <a:stretch/>
        </p:blipFill>
        <p:spPr>
          <a:xfrm>
            <a:off x="283386" y="599988"/>
            <a:ext cx="3718800" cy="3815277"/>
          </a:xfrm>
          <a:prstGeom prst="rect">
            <a:avLst/>
          </a:prstGeom>
          <a:noFill/>
          <a:ln w="9525" cap="flat" cmpd="sng">
            <a:solidFill>
              <a:srgbClr val="00B4A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3" name="Google Shape;413;p11"/>
          <p:cNvSpPr txBox="1"/>
          <p:nvPr/>
        </p:nvSpPr>
        <p:spPr>
          <a:xfrm>
            <a:off x="4146463" y="5400610"/>
            <a:ext cx="37187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ssistant"/>
              <a:buNone/>
            </a:pPr>
            <a:r>
              <a:rPr lang="iw-IL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ssistant"/>
              </a:rPr>
              <a:t>מה נוסיף או נשנה לאיור ההוגנות?</a:t>
            </a:r>
            <a:endParaRPr sz="28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407" grpId="0"/>
      <p:bldP spid="408" grpId="0"/>
      <p:bldP spid="4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"/>
          <p:cNvSpPr txBox="1"/>
          <p:nvPr/>
        </p:nvSpPr>
        <p:spPr>
          <a:xfrm>
            <a:off x="5513416" y="6300019"/>
            <a:ext cx="145091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ssistant"/>
              <a:buNone/>
            </a:pPr>
            <a:r>
              <a:rPr lang="iw-IL" sz="2000" b="1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ssistant"/>
              </a:rPr>
              <a:t>הוגנות</a:t>
            </a:r>
            <a:endParaRPr sz="2000" b="1" i="0" u="none" strike="noStrike" cap="none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ssistant"/>
            </a:endParaRPr>
          </a:p>
        </p:txBody>
      </p:sp>
      <p:pic>
        <p:nvPicPr>
          <p:cNvPr id="419" name="Google Shape;4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767811"/>
            <a:ext cx="12192000" cy="9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7331" y="90189"/>
            <a:ext cx="7263088" cy="6111370"/>
          </a:xfrm>
          <a:prstGeom prst="rect">
            <a:avLst/>
          </a:prstGeom>
          <a:noFill/>
          <a:ln w="9525" cap="flat" cmpd="sng">
            <a:solidFill>
              <a:srgbClr val="00B4A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83A69F7-6CBE-05B1-0F26-F49291E43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6" t="39333" r="31095" b="16333"/>
          <a:stretch/>
        </p:blipFill>
        <p:spPr>
          <a:xfrm>
            <a:off x="1954530" y="217169"/>
            <a:ext cx="9835214" cy="58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A2674C7-C2BB-0C6C-72B4-3C3152A76424}"/>
              </a:ext>
            </a:extLst>
          </p:cNvPr>
          <p:cNvSpPr txBox="1"/>
          <p:nvPr/>
        </p:nvSpPr>
        <p:spPr>
          <a:xfrm>
            <a:off x="363254" y="889843"/>
            <a:ext cx="11073009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"נקודה שבלטה לי מאוד לאור כך שלימדתי המון ילדים מערים בפריפריה והרבה את ילדי הקיבוצים.</a:t>
            </a:r>
            <a:r>
              <a:rPr lang="he-IL" sz="3600" b="1" dirty="0">
                <a:latin typeface="Congenial Light" panose="020F0502020204030204" pitchFamily="2" charset="0"/>
                <a:cs typeface="Spoiler Light" pitchFamily="2" charset="-79"/>
              </a:rPr>
              <a:t> זה ההבדל העמוק בין שתי האוכלוסיות.</a:t>
            </a:r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 זה לא קשור לכישרון ולרמת </a:t>
            </a:r>
            <a:r>
              <a:rPr lang="he-IL" sz="3600" dirty="0" err="1">
                <a:latin typeface="Congenial Light" panose="020F0502020204030204" pitchFamily="2" charset="0"/>
                <a:cs typeface="Spoiler Light" pitchFamily="2" charset="-79"/>
              </a:rPr>
              <a:t>האנטלגנציה</a:t>
            </a:r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 אלא להבדל דרמטי </a:t>
            </a:r>
            <a:r>
              <a:rPr lang="he-IL" sz="3600" b="1" dirty="0">
                <a:latin typeface="Congenial Light" panose="020F0502020204030204" pitchFamily="2" charset="0"/>
                <a:cs typeface="Spoiler Light" pitchFamily="2" charset="-79"/>
              </a:rPr>
              <a:t>בפרו-אקטיביות </a:t>
            </a:r>
            <a:r>
              <a:rPr lang="en-US" sz="3600" dirty="0">
                <a:latin typeface="Congenial Light" panose="020F0502020204030204" pitchFamily="2" charset="0"/>
                <a:cs typeface="Spoiler Light" pitchFamily="2" charset="-79"/>
              </a:rPr>
              <a:t>  (agency) </a:t>
            </a:r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 </a:t>
            </a:r>
            <a:r>
              <a:rPr lang="he-IL" sz="3600" b="1" dirty="0">
                <a:latin typeface="Congenial Light" panose="020F0502020204030204" pitchFamily="2" charset="0"/>
                <a:cs typeface="Spoiler Light" pitchFamily="2" charset="-79"/>
              </a:rPr>
              <a:t>בהנעה העצמית ובניהול העצמי </a:t>
            </a:r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של אלו  והחוסר ב"תבלין" הזה אצל רבים מהקבוצה </a:t>
            </a:r>
            <a:r>
              <a:rPr lang="he-IL" sz="3600" dirty="0" err="1">
                <a:latin typeface="Congenial Light" panose="020F0502020204030204" pitchFamily="2" charset="0"/>
                <a:cs typeface="Spoiler Light" pitchFamily="2" charset="-79"/>
              </a:rPr>
              <a:t>השניה</a:t>
            </a:r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. </a:t>
            </a:r>
          </a:p>
          <a:p>
            <a:pPr algn="r" rtl="1"/>
            <a:r>
              <a:rPr lang="he-IL" sz="3600" dirty="0">
                <a:latin typeface="Congenial Light" panose="020F0502020204030204" pitchFamily="2" charset="0"/>
                <a:cs typeface="Spoiler Light" pitchFamily="2" charset="-79"/>
              </a:rPr>
              <a:t>כשמסתכלים על תהליך ארוך הטווח אין ספק מי יצליח להוציא מהכוח אל הפועל את חלומותיו ויכולותיו ואצל מי (לרוב) יישארו גנוזים, לא ממומשים ובמקרים רבים גם לא מודעים"</a:t>
            </a:r>
          </a:p>
          <a:p>
            <a:pPr rtl="1"/>
            <a:r>
              <a:rPr lang="he-IL" sz="2400" b="1" dirty="0">
                <a:latin typeface="Congenial Light" panose="020F0502020204030204" pitchFamily="2" charset="0"/>
                <a:cs typeface="Spoiler Light" pitchFamily="2" charset="-79"/>
              </a:rPr>
              <a:t>ז. מורה למתמטיקה לילדים </a:t>
            </a:r>
            <a:r>
              <a:rPr lang="he-IL" sz="2400" b="1" dirty="0" err="1">
                <a:latin typeface="Congenial Light" panose="020F0502020204030204" pitchFamily="2" charset="0"/>
                <a:cs typeface="Spoiler Light" pitchFamily="2" charset="-79"/>
              </a:rPr>
              <a:t>מפונם</a:t>
            </a:r>
            <a:r>
              <a:rPr lang="he-IL" sz="2400" b="1" dirty="0">
                <a:latin typeface="Congenial Light" panose="020F0502020204030204" pitchFamily="2" charset="0"/>
                <a:cs typeface="Spoiler Light" pitchFamily="2" charset="-79"/>
              </a:rPr>
              <a:t> בים המלח</a:t>
            </a:r>
          </a:p>
        </p:txBody>
      </p:sp>
      <p:pic>
        <p:nvPicPr>
          <p:cNvPr id="2" name="Google Shape;431;p13">
            <a:extLst>
              <a:ext uri="{FF2B5EF4-FFF2-40B4-BE49-F238E27FC236}">
                <a16:creationId xmlns:a16="http://schemas.microsoft.com/office/drawing/2014/main" id="{2E730D6E-D08A-88F8-E118-6216C9BAF8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8440" y="298865"/>
            <a:ext cx="775645" cy="775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80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29;p54">
            <a:extLst>
              <a:ext uri="{FF2B5EF4-FFF2-40B4-BE49-F238E27FC236}">
                <a16:creationId xmlns:a16="http://schemas.microsoft.com/office/drawing/2014/main" id="{C14FC99B-DAA1-4324-AFA6-1FB6BC55A1F2}"/>
              </a:ext>
            </a:extLst>
          </p:cNvPr>
          <p:cNvSpPr/>
          <p:nvPr/>
        </p:nvSpPr>
        <p:spPr>
          <a:xfrm rot="795284">
            <a:off x="1298136" y="840615"/>
            <a:ext cx="4182126" cy="451535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B66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4" name="Google Shape;1401;p51">
            <a:extLst>
              <a:ext uri="{FF2B5EF4-FFF2-40B4-BE49-F238E27FC236}">
                <a16:creationId xmlns:a16="http://schemas.microsoft.com/office/drawing/2014/main" id="{B7CE38AE-112A-478A-9191-0A02C3CDF5EA}"/>
              </a:ext>
            </a:extLst>
          </p:cNvPr>
          <p:cNvSpPr/>
          <p:nvPr/>
        </p:nvSpPr>
        <p:spPr>
          <a:xfrm rot="17933233">
            <a:off x="1972125" y="1261831"/>
            <a:ext cx="3457339" cy="2900427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F9AA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5" name="Google Shape;1342;p47">
            <a:extLst>
              <a:ext uri="{FF2B5EF4-FFF2-40B4-BE49-F238E27FC236}">
                <a16:creationId xmlns:a16="http://schemas.microsoft.com/office/drawing/2014/main" id="{EC3E60BF-A4B0-4F69-9CD3-95C2B8E8AE03}"/>
              </a:ext>
            </a:extLst>
          </p:cNvPr>
          <p:cNvSpPr/>
          <p:nvPr/>
        </p:nvSpPr>
        <p:spPr>
          <a:xfrm rot="1275308">
            <a:off x="3245205" y="1187714"/>
            <a:ext cx="1955929" cy="2260413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rgbClr val="00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F1B5338E-93D9-4719-B080-C29CC08EF171}"/>
              </a:ext>
            </a:extLst>
          </p:cNvPr>
          <p:cNvSpPr txBox="1"/>
          <p:nvPr/>
        </p:nvSpPr>
        <p:spPr>
          <a:xfrm>
            <a:off x="3925512" y="5302776"/>
            <a:ext cx="7791755" cy="892552"/>
          </a:xfrm>
          <a:prstGeom prst="rect">
            <a:avLst/>
          </a:prstGeom>
          <a:gradFill flip="none" rotWithShape="1">
            <a:gsLst>
              <a:gs pos="0">
                <a:srgbClr val="B66398">
                  <a:tint val="66000"/>
                  <a:satMod val="160000"/>
                </a:srgbClr>
              </a:gs>
              <a:gs pos="50000">
                <a:srgbClr val="B66398">
                  <a:tint val="44500"/>
                  <a:satMod val="160000"/>
                </a:srgbClr>
              </a:gs>
              <a:gs pos="100000">
                <a:srgbClr val="B6639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מחסור בהון סימבולי</a:t>
            </a: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מביא להתעלמות מהידע של אנשים, לתחושת השפלה, בושה וסטיגמה, לפגיעה בכבוד ובדימוי העצמי, לתחושת אחרות ולמחסור בקול.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8F0F84C-5687-4A9B-B14C-33C8FF30DF18}"/>
              </a:ext>
            </a:extLst>
          </p:cNvPr>
          <p:cNvSpPr txBox="1"/>
          <p:nvPr/>
        </p:nvSpPr>
        <p:spPr>
          <a:xfrm>
            <a:off x="3710338" y="6218035"/>
            <a:ext cx="2312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*מיכל קרומר-נבו </a:t>
            </a:r>
            <a:r>
              <a:rPr kumimoji="0" lang="he-I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וליסטר</a:t>
            </a:r>
            <a:endParaRPr kumimoji="0" lang="he-I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93D4280-DC9B-4D22-8C70-644AB9212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3864"/>
            <a:ext cx="12192000" cy="90189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46C1D69-3481-435A-A6A3-035F88F3974C}"/>
              </a:ext>
            </a:extLst>
          </p:cNvPr>
          <p:cNvSpPr txBox="1"/>
          <p:nvPr/>
        </p:nvSpPr>
        <p:spPr>
          <a:xfrm>
            <a:off x="3472068" y="3516422"/>
            <a:ext cx="6339840" cy="646331"/>
          </a:xfrm>
          <a:prstGeom prst="rect">
            <a:avLst/>
          </a:prstGeom>
          <a:solidFill>
            <a:srgbClr val="F9AA5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הון חברתי  /  הון תרבותי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(חינוך, רווחה, בריאות, דיור, תעסוקה, ביטחון אישי)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D437A2E-6070-4583-A5EF-7E66E61367AB}"/>
              </a:ext>
            </a:extLst>
          </p:cNvPr>
          <p:cNvSpPr txBox="1"/>
          <p:nvPr/>
        </p:nvSpPr>
        <p:spPr>
          <a:xfrm>
            <a:off x="3227294" y="4501092"/>
            <a:ext cx="8498286" cy="646331"/>
          </a:xfrm>
          <a:prstGeom prst="rect">
            <a:avLst/>
          </a:prstGeom>
          <a:solidFill>
            <a:srgbClr val="B6639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הון סימבולי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(נראות, יחס של כבוד, קשרים, מעמד בחברה, השמעת קול, מניעת אחרות וסטיגמה)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85E720A6-84CF-420F-8D7E-2D262F582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78" y="4582776"/>
            <a:ext cx="720000" cy="720000"/>
          </a:xfrm>
          <a:prstGeom prst="rect">
            <a:avLst/>
          </a:prstGeom>
          <a:ln>
            <a:noFill/>
          </a:ln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BE3923BE-06DF-43F4-B52A-6BF5C68BB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57" y="3628695"/>
            <a:ext cx="720000" cy="720000"/>
          </a:xfrm>
          <a:prstGeom prst="rect">
            <a:avLst/>
          </a:prstGeom>
          <a:ln>
            <a:noFill/>
          </a:ln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09C3DB1-1015-4432-A89C-648E601120D5}"/>
              </a:ext>
            </a:extLst>
          </p:cNvPr>
          <p:cNvSpPr txBox="1"/>
          <p:nvPr/>
        </p:nvSpPr>
        <p:spPr>
          <a:xfrm>
            <a:off x="4013683" y="2574694"/>
            <a:ext cx="4764227" cy="646331"/>
          </a:xfrm>
          <a:prstGeom prst="rect">
            <a:avLst/>
          </a:prstGeom>
          <a:solidFill>
            <a:srgbClr val="00B4A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הון כלכלי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(משאבים)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B1A81803-CF90-4375-9BCA-CC2540CD8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01" y="2712045"/>
            <a:ext cx="720000" cy="720000"/>
          </a:xfrm>
          <a:prstGeom prst="rect">
            <a:avLst/>
          </a:prstGeom>
          <a:ln>
            <a:noFill/>
          </a:ln>
        </p:spPr>
      </p:pic>
      <p:sp>
        <p:nvSpPr>
          <p:cNvPr id="15" name="Rectangle 30">
            <a:extLst>
              <a:ext uri="{FF2B5EF4-FFF2-40B4-BE49-F238E27FC236}">
                <a16:creationId xmlns:a16="http://schemas.microsoft.com/office/drawing/2014/main" id="{D9BE6F87-C3B0-4469-92A0-F2DEFB88D45A}"/>
              </a:ext>
            </a:extLst>
          </p:cNvPr>
          <p:cNvSpPr/>
          <p:nvPr/>
        </p:nvSpPr>
        <p:spPr>
          <a:xfrm>
            <a:off x="2492357" y="256611"/>
            <a:ext cx="886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ההקשר בו מתפתח ה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AGENCY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0443847F-C2DC-4864-357A-15D021F1250C}"/>
              </a:ext>
            </a:extLst>
          </p:cNvPr>
          <p:cNvSpPr txBox="1"/>
          <p:nvPr/>
        </p:nvSpPr>
        <p:spPr>
          <a:xfrm rot="19501802">
            <a:off x="1595062" y="1999344"/>
            <a:ext cx="197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AGENCY</a:t>
            </a:r>
          </a:p>
        </p:txBody>
      </p:sp>
    </p:spTree>
    <p:extLst>
      <p:ext uri="{BB962C8B-B14F-4D97-AF65-F5344CB8AC3E}">
        <p14:creationId xmlns:p14="http://schemas.microsoft.com/office/powerpoint/2010/main" val="112236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4" grpId="0" animBg="1"/>
      <p:bldP spid="11" grpId="0" animBg="1"/>
      <p:bldP spid="1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3"/>
          <p:cNvPicPr preferRelativeResize="0"/>
          <p:nvPr/>
        </p:nvPicPr>
        <p:blipFill rotWithShape="1">
          <a:blip r:embed="rId3">
            <a:alphaModFix/>
          </a:blip>
          <a:srcRect t="40634" b="21281"/>
          <a:stretch/>
        </p:blipFill>
        <p:spPr>
          <a:xfrm>
            <a:off x="0" y="5680781"/>
            <a:ext cx="5778845" cy="11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3"/>
          <p:cNvSpPr txBox="1">
            <a:spLocks noGrp="1"/>
          </p:cNvSpPr>
          <p:nvPr>
            <p:ph type="title"/>
          </p:nvPr>
        </p:nvSpPr>
        <p:spPr>
          <a:xfrm>
            <a:off x="-115640" y="180954"/>
            <a:ext cx="12191999" cy="57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attrocento Sans"/>
              <a:buNone/>
            </a:pPr>
            <a:r>
              <a:rPr lang="iw-IL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הגדרת הוגנות בחינוך 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7" name="Google Shape;427;p13"/>
          <p:cNvSpPr/>
          <p:nvPr/>
        </p:nvSpPr>
        <p:spPr>
          <a:xfrm>
            <a:off x="551935" y="1335499"/>
            <a:ext cx="10799700" cy="4443725"/>
          </a:xfrm>
          <a:prstGeom prst="wedgeRoundRectCallout">
            <a:avLst>
              <a:gd name="adj1" fmla="val -22435"/>
              <a:gd name="adj2" fmla="val 57618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rgbClr val="00B4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הוגנות בחינוך היא מציאות יומיומית,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בה </a:t>
            </a:r>
            <a:r>
              <a:rPr lang="iw-IL" sz="2000" b="1" i="0" u="none" strike="noStrike" cap="none" dirty="0">
                <a:solidFill>
                  <a:srgbClr val="00B4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מוסרים חסמים מבניים 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– מערכתיים,</a:t>
            </a: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גלויים וסמויים, לטובת השתתפות ושגשוג של כלל הלומדים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,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iw-IL" sz="2000" b="1" i="0" u="none" strike="noStrike" cap="none" dirty="0">
                <a:solidFill>
                  <a:srgbClr val="B663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ללא קשר לנסיבות האישיות או החברתיות שלהם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. 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הסרת החסמים המבניים מערכתיים באה לידי ביטוי באמצעות </a:t>
            </a:r>
            <a:r>
              <a:rPr lang="iw-IL" sz="200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סביבה חינוכית ובפדגוגיה אפקטיבית</a:t>
            </a: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,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בהן הלומדים יכולים </a:t>
            </a:r>
            <a:r>
              <a:rPr lang="iw-IL" sz="2000" b="1" i="0" u="none" strike="noStrike" cap="none" dirty="0">
                <a:solidFill>
                  <a:srgbClr val="F9AA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לבטא ולממש את היותם סובייקטים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המתפתחים ומנווטים את חייהם מתוך יחסי גומלין עם סביבתם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agency, co-agency)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)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None/>
            </a:pP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הוגנות </a:t>
            </a:r>
            <a:r>
              <a:rPr lang="iw-IL" sz="20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מ</a:t>
            </a:r>
            <a:r>
              <a:rPr lang="he-IL" sz="20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צמצמת </a:t>
            </a:r>
            <a:r>
              <a:rPr lang="iw-IL" sz="20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את הקשר בין רקע אישי ונסיבות חיים אישיות לבין יכולת ניבוי של הצלחה בחיים </a:t>
            </a:r>
            <a:r>
              <a:rPr lang="iw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או איכות חיים</a:t>
            </a:r>
            <a:r>
              <a:rPr lang="he-IL" sz="20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.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8" name="Google Shape;4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799426"/>
            <a:ext cx="12192000" cy="9018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3"/>
          <p:cNvSpPr/>
          <p:nvPr/>
        </p:nvSpPr>
        <p:spPr>
          <a:xfrm>
            <a:off x="13926065" y="914398"/>
            <a:ext cx="45719" cy="4571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30" name="Google Shape;430;p13"/>
          <p:cNvSpPr/>
          <p:nvPr/>
        </p:nvSpPr>
        <p:spPr>
          <a:xfrm>
            <a:off x="10602097" y="756732"/>
            <a:ext cx="1037968" cy="8131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431" name="Google Shape;43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4657" y="914402"/>
            <a:ext cx="775645" cy="77564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3"/>
          <p:cNvSpPr/>
          <p:nvPr/>
        </p:nvSpPr>
        <p:spPr>
          <a:xfrm>
            <a:off x="112483" y="5119958"/>
            <a:ext cx="1037968" cy="8131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433" name="Google Shape;43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374805" y="5200193"/>
            <a:ext cx="775646" cy="77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0"/>
          <p:cNvSpPr/>
          <p:nvPr/>
        </p:nvSpPr>
        <p:spPr>
          <a:xfrm>
            <a:off x="944839" y="588309"/>
            <a:ext cx="1082009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2822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C440"/>
              </a:buClr>
              <a:buSzPts val="6000"/>
              <a:buFont typeface="Quattrocento Sans"/>
              <a:buNone/>
            </a:pPr>
            <a:r>
              <a:rPr lang="iw-IL" sz="40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תיאוריית השינוי</a:t>
            </a:r>
            <a:r>
              <a:rPr lang="he-IL" sz="40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endParaRPr lang="he-IL" sz="4000" b="1" dirty="0">
              <a:solidFill>
                <a:srgbClr val="1D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  <a:p>
            <a:pPr marL="232822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C440"/>
              </a:buClr>
              <a:buSzPts val="6000"/>
              <a:buFont typeface="Quattrocento Sans"/>
              <a:buNone/>
            </a:pPr>
            <a:r>
              <a:rPr lang="iw-IL" sz="40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הוגנות בחינוך בעולם משתנה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4" name="Google Shape;684;p20"/>
          <p:cNvSpPr/>
          <p:nvPr/>
        </p:nvSpPr>
        <p:spPr>
          <a:xfrm>
            <a:off x="9268471" y="4678146"/>
            <a:ext cx="2909095" cy="6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הסרת חסמים מבניים </a:t>
            </a:r>
            <a:b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</a:b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מערכתיים- חברתיים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5" name="Google Shape;685;p20"/>
          <p:cNvSpPr/>
          <p:nvPr/>
        </p:nvSpPr>
        <p:spPr>
          <a:xfrm>
            <a:off x="3806217" y="4713408"/>
            <a:ext cx="264401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iw-IL" sz="16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AGENCY &amp;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6" name="Google Shape;686;p20"/>
          <p:cNvSpPr/>
          <p:nvPr/>
        </p:nvSpPr>
        <p:spPr>
          <a:xfrm>
            <a:off x="5721493" y="4665318"/>
            <a:ext cx="3993774" cy="6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פדגוגיה רלוונטית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אפקטיבית והוגנת</a:t>
            </a:r>
            <a:endParaRPr sz="1862" b="1" i="0" u="none" strike="noStrike" cap="none" dirty="0">
              <a:solidFill>
                <a:srgbClr val="1D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687" name="Google Shape;687;p20"/>
          <p:cNvSpPr/>
          <p:nvPr/>
        </p:nvSpPr>
        <p:spPr>
          <a:xfrm>
            <a:off x="4336578" y="4969356"/>
            <a:ext cx="166686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iw-IL" sz="16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CO-AGENCY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8" name="Google Shape;688;p20"/>
          <p:cNvSpPr/>
          <p:nvPr/>
        </p:nvSpPr>
        <p:spPr>
          <a:xfrm>
            <a:off x="-8166" y="4600683"/>
            <a:ext cx="3696767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השתתפות ושגשוג</a:t>
            </a:r>
            <a:r>
              <a:rPr lang="he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</a:t>
            </a:r>
            <a:r>
              <a:rPr lang="iw-IL" sz="1862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לכולם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9" name="Google Shape;689;p20"/>
          <p:cNvSpPr/>
          <p:nvPr/>
        </p:nvSpPr>
        <p:spPr>
          <a:xfrm>
            <a:off x="3142198" y="3356824"/>
            <a:ext cx="483189" cy="29852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9A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690" name="Google Shape;690;p20"/>
          <p:cNvSpPr/>
          <p:nvPr/>
        </p:nvSpPr>
        <p:spPr>
          <a:xfrm>
            <a:off x="6354885" y="3321117"/>
            <a:ext cx="483189" cy="29852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9A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693" name="Google Shape;6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45364"/>
            <a:ext cx="12192000" cy="9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9625" y="2620552"/>
            <a:ext cx="1803430" cy="14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69665" y="2273787"/>
            <a:ext cx="1105722" cy="195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6217" y="2568267"/>
            <a:ext cx="2433464" cy="1492286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20"/>
          <p:cNvSpPr/>
          <p:nvPr/>
        </p:nvSpPr>
        <p:spPr>
          <a:xfrm>
            <a:off x="9268471" y="3225664"/>
            <a:ext cx="589826" cy="498598"/>
          </a:xfrm>
          <a:prstGeom prst="mathPlus">
            <a:avLst>
              <a:gd name="adj1" fmla="val 23520"/>
            </a:avLst>
          </a:prstGeom>
          <a:solidFill>
            <a:srgbClr val="F9A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698" name="Google Shape;698;p20"/>
          <p:cNvGrpSpPr/>
          <p:nvPr/>
        </p:nvGrpSpPr>
        <p:grpSpPr>
          <a:xfrm>
            <a:off x="405237" y="2558742"/>
            <a:ext cx="2581036" cy="1701134"/>
            <a:chOff x="92854" y="2578433"/>
            <a:chExt cx="2581036" cy="1701134"/>
          </a:xfrm>
        </p:grpSpPr>
        <p:pic>
          <p:nvPicPr>
            <p:cNvPr id="699" name="Google Shape;699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1224" y="2692380"/>
              <a:ext cx="1232666" cy="129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9796" y="2578433"/>
              <a:ext cx="1719426" cy="1701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854" y="2770033"/>
              <a:ext cx="1477854" cy="14778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אליפסה 26">
            <a:extLst>
              <a:ext uri="{FF2B5EF4-FFF2-40B4-BE49-F238E27FC236}">
                <a16:creationId xmlns:a16="http://schemas.microsoft.com/office/drawing/2014/main" id="{8D19F316-9D59-66B2-A5C0-762DFF5F027C}"/>
              </a:ext>
            </a:extLst>
          </p:cNvPr>
          <p:cNvSpPr/>
          <p:nvPr/>
        </p:nvSpPr>
        <p:spPr>
          <a:xfrm>
            <a:off x="460010" y="413517"/>
            <a:ext cx="11305447" cy="613968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0CD723DD-E00F-CA00-64CD-CDC7F99CEAFC}"/>
              </a:ext>
            </a:extLst>
          </p:cNvPr>
          <p:cNvSpPr/>
          <p:nvPr/>
        </p:nvSpPr>
        <p:spPr>
          <a:xfrm>
            <a:off x="426543" y="558889"/>
            <a:ext cx="9262766" cy="58855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49B4B36F-7B65-87EE-1E54-A766CA45D3FF}"/>
              </a:ext>
            </a:extLst>
          </p:cNvPr>
          <p:cNvSpPr/>
          <p:nvPr/>
        </p:nvSpPr>
        <p:spPr>
          <a:xfrm>
            <a:off x="9198599" y="88467"/>
            <a:ext cx="271462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0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אדוות </a:t>
            </a:r>
            <a:r>
              <a:rPr lang="he-IL" sz="2000" b="1" cap="none" spc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פרח ההוגנות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8A2B6BB7-9CDC-AE10-A57C-28CB96D1DA8D}"/>
              </a:ext>
            </a:extLst>
          </p:cNvPr>
          <p:cNvSpPr/>
          <p:nvPr/>
        </p:nvSpPr>
        <p:spPr>
          <a:xfrm>
            <a:off x="652612" y="635089"/>
            <a:ext cx="6776888" cy="57331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 descr="תמונה שמכילה טקסט, תפריט, צילום מסך, עיצוב&#10;&#10;התיאור נוצר באופן אוטומטי">
            <a:extLst>
              <a:ext uri="{FF2B5EF4-FFF2-40B4-BE49-F238E27FC236}">
                <a16:creationId xmlns:a16="http://schemas.microsoft.com/office/drawing/2014/main" id="{FAD4EECC-5222-6E0F-76ED-B47E8D7A5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5374" r="18971" b="13882"/>
          <a:stretch/>
        </p:blipFill>
        <p:spPr>
          <a:xfrm>
            <a:off x="52987" y="808176"/>
            <a:ext cx="5257069" cy="5241648"/>
          </a:xfrm>
          <a:prstGeom prst="ellipse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1B86F22D-9ACC-D3D8-5089-6B6FAEB08FE9}"/>
              </a:ext>
            </a:extLst>
          </p:cNvPr>
          <p:cNvSpPr txBox="1"/>
          <p:nvPr/>
        </p:nvSpPr>
        <p:spPr>
          <a:xfrm>
            <a:off x="5261812" y="2347524"/>
            <a:ext cx="185945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משפחות</a:t>
            </a:r>
          </a:p>
          <a:p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נוכחות, השתתפות ומעורבות בקבלת החלטות ובפעילויות.</a:t>
            </a:r>
          </a:p>
          <a:p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מתן מקום לזהות תרבות ומסורת (הון סימבולי).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F310932F-BD78-7E41-3875-EAEDA3E48F04}"/>
              </a:ext>
            </a:extLst>
          </p:cNvPr>
          <p:cNvSpPr txBox="1"/>
          <p:nvPr/>
        </p:nvSpPr>
        <p:spPr>
          <a:xfrm>
            <a:off x="7436517" y="2345869"/>
            <a:ext cx="210502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בית ספר</a:t>
            </a:r>
          </a:p>
          <a:p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תרבות בית ספרית המאתגרת דפוסים קיימים ומקצה משאבים, זמן ומקום לטובת השתתפות פעילה ויוזמת של כולם.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D649B303-8A07-2291-B9A1-7378A4E6B83A}"/>
              </a:ext>
            </a:extLst>
          </p:cNvPr>
          <p:cNvSpPr txBox="1"/>
          <p:nvPr/>
        </p:nvSpPr>
        <p:spPr>
          <a:xfrm>
            <a:off x="9819077" y="2345869"/>
            <a:ext cx="181661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רשות מקומית ומשרד החינוך</a:t>
            </a:r>
          </a:p>
          <a:p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מעורבות ושותפות, התומכת, מאפשרת, מסירה חסמים ומקצה משאבים.</a:t>
            </a:r>
          </a:p>
        </p:txBody>
      </p: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CA7074EE-AAE7-44E5-B0EE-93822B06AD22}"/>
              </a:ext>
            </a:extLst>
          </p:cNvPr>
          <p:cNvCxnSpPr>
            <a:cxnSpLocks/>
          </p:cNvCxnSpPr>
          <p:nvPr/>
        </p:nvCxnSpPr>
        <p:spPr>
          <a:xfrm>
            <a:off x="9222411" y="562242"/>
            <a:ext cx="2936251" cy="0"/>
          </a:xfrm>
          <a:prstGeom prst="line">
            <a:avLst/>
          </a:prstGeom>
          <a:ln w="285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ישר 33">
            <a:extLst>
              <a:ext uri="{FF2B5EF4-FFF2-40B4-BE49-F238E27FC236}">
                <a16:creationId xmlns:a16="http://schemas.microsoft.com/office/drawing/2014/main" id="{7A90BF7D-500D-8330-079A-9A85C6226516}"/>
              </a:ext>
            </a:extLst>
          </p:cNvPr>
          <p:cNvCxnSpPr>
            <a:cxnSpLocks/>
          </p:cNvCxnSpPr>
          <p:nvPr/>
        </p:nvCxnSpPr>
        <p:spPr>
          <a:xfrm>
            <a:off x="11913224" y="115671"/>
            <a:ext cx="0" cy="663680"/>
          </a:xfrm>
          <a:prstGeom prst="lin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9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688;p20">
            <a:extLst>
              <a:ext uri="{FF2B5EF4-FFF2-40B4-BE49-F238E27FC236}">
                <a16:creationId xmlns:a16="http://schemas.microsoft.com/office/drawing/2014/main" id="{349824AA-5B00-21F6-80F2-9F1661DD325A}"/>
              </a:ext>
            </a:extLst>
          </p:cNvPr>
          <p:cNvSpPr/>
          <p:nvPr/>
        </p:nvSpPr>
        <p:spPr>
          <a:xfrm>
            <a:off x="4966570" y="1945958"/>
            <a:ext cx="3463447" cy="830956"/>
          </a:xfrm>
          <a:custGeom>
            <a:avLst/>
            <a:gdLst>
              <a:gd name="connsiteX0" fmla="*/ 0 w 3463447"/>
              <a:gd name="connsiteY0" fmla="*/ 0 h 830956"/>
              <a:gd name="connsiteX1" fmla="*/ 611876 w 3463447"/>
              <a:gd name="connsiteY1" fmla="*/ 0 h 830956"/>
              <a:gd name="connsiteX2" fmla="*/ 1154482 w 3463447"/>
              <a:gd name="connsiteY2" fmla="*/ 0 h 830956"/>
              <a:gd name="connsiteX3" fmla="*/ 1697089 w 3463447"/>
              <a:gd name="connsiteY3" fmla="*/ 0 h 830956"/>
              <a:gd name="connsiteX4" fmla="*/ 2239696 w 3463447"/>
              <a:gd name="connsiteY4" fmla="*/ 0 h 830956"/>
              <a:gd name="connsiteX5" fmla="*/ 2886206 w 3463447"/>
              <a:gd name="connsiteY5" fmla="*/ 0 h 830956"/>
              <a:gd name="connsiteX6" fmla="*/ 3463447 w 3463447"/>
              <a:gd name="connsiteY6" fmla="*/ 0 h 830956"/>
              <a:gd name="connsiteX7" fmla="*/ 3463447 w 3463447"/>
              <a:gd name="connsiteY7" fmla="*/ 398859 h 830956"/>
              <a:gd name="connsiteX8" fmla="*/ 3463447 w 3463447"/>
              <a:gd name="connsiteY8" fmla="*/ 830956 h 830956"/>
              <a:gd name="connsiteX9" fmla="*/ 2816937 w 3463447"/>
              <a:gd name="connsiteY9" fmla="*/ 830956 h 830956"/>
              <a:gd name="connsiteX10" fmla="*/ 2308965 w 3463447"/>
              <a:gd name="connsiteY10" fmla="*/ 830956 h 830956"/>
              <a:gd name="connsiteX11" fmla="*/ 1800992 w 3463447"/>
              <a:gd name="connsiteY11" fmla="*/ 830956 h 830956"/>
              <a:gd name="connsiteX12" fmla="*/ 1154482 w 3463447"/>
              <a:gd name="connsiteY12" fmla="*/ 830956 h 830956"/>
              <a:gd name="connsiteX13" fmla="*/ 577241 w 3463447"/>
              <a:gd name="connsiteY13" fmla="*/ 830956 h 830956"/>
              <a:gd name="connsiteX14" fmla="*/ 0 w 3463447"/>
              <a:gd name="connsiteY14" fmla="*/ 830956 h 830956"/>
              <a:gd name="connsiteX15" fmla="*/ 0 w 3463447"/>
              <a:gd name="connsiteY15" fmla="*/ 423788 h 830956"/>
              <a:gd name="connsiteX16" fmla="*/ 0 w 3463447"/>
              <a:gd name="connsiteY16" fmla="*/ 0 h 8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63447" h="830956" extrusionOk="0">
                <a:moveTo>
                  <a:pt x="0" y="0"/>
                </a:moveTo>
                <a:cubicBezTo>
                  <a:pt x="201075" y="-18548"/>
                  <a:pt x="380731" y="21490"/>
                  <a:pt x="611876" y="0"/>
                </a:cubicBezTo>
                <a:cubicBezTo>
                  <a:pt x="843021" y="-21490"/>
                  <a:pt x="1045904" y="40540"/>
                  <a:pt x="1154482" y="0"/>
                </a:cubicBezTo>
                <a:cubicBezTo>
                  <a:pt x="1263060" y="-40540"/>
                  <a:pt x="1528892" y="8408"/>
                  <a:pt x="1697089" y="0"/>
                </a:cubicBezTo>
                <a:cubicBezTo>
                  <a:pt x="1865286" y="-8408"/>
                  <a:pt x="1968585" y="55602"/>
                  <a:pt x="2239696" y="0"/>
                </a:cubicBezTo>
                <a:cubicBezTo>
                  <a:pt x="2510807" y="-55602"/>
                  <a:pt x="2569455" y="25377"/>
                  <a:pt x="2886206" y="0"/>
                </a:cubicBezTo>
                <a:cubicBezTo>
                  <a:pt x="3202957" y="-25377"/>
                  <a:pt x="3280005" y="16122"/>
                  <a:pt x="3463447" y="0"/>
                </a:cubicBezTo>
                <a:cubicBezTo>
                  <a:pt x="3493665" y="80204"/>
                  <a:pt x="3434148" y="256616"/>
                  <a:pt x="3463447" y="398859"/>
                </a:cubicBezTo>
                <a:cubicBezTo>
                  <a:pt x="3492746" y="541102"/>
                  <a:pt x="3433442" y="644645"/>
                  <a:pt x="3463447" y="830956"/>
                </a:cubicBezTo>
                <a:cubicBezTo>
                  <a:pt x="3195871" y="902598"/>
                  <a:pt x="2978884" y="776203"/>
                  <a:pt x="2816937" y="830956"/>
                </a:cubicBezTo>
                <a:cubicBezTo>
                  <a:pt x="2654990" y="885709"/>
                  <a:pt x="2461897" y="805516"/>
                  <a:pt x="2308965" y="830956"/>
                </a:cubicBezTo>
                <a:cubicBezTo>
                  <a:pt x="2156033" y="856396"/>
                  <a:pt x="1990449" y="791193"/>
                  <a:pt x="1800992" y="830956"/>
                </a:cubicBezTo>
                <a:cubicBezTo>
                  <a:pt x="1611535" y="870719"/>
                  <a:pt x="1474003" y="789286"/>
                  <a:pt x="1154482" y="830956"/>
                </a:cubicBezTo>
                <a:cubicBezTo>
                  <a:pt x="834961" y="872626"/>
                  <a:pt x="737749" y="792471"/>
                  <a:pt x="577241" y="830956"/>
                </a:cubicBezTo>
                <a:cubicBezTo>
                  <a:pt x="416733" y="869441"/>
                  <a:pt x="255278" y="830408"/>
                  <a:pt x="0" y="830956"/>
                </a:cubicBezTo>
                <a:cubicBezTo>
                  <a:pt x="-2921" y="636768"/>
                  <a:pt x="19618" y="619264"/>
                  <a:pt x="0" y="423788"/>
                </a:cubicBezTo>
                <a:cubicBezTo>
                  <a:pt x="-19618" y="228312"/>
                  <a:pt x="39158" y="18061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6683C6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he-IL" sz="3200" b="1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הוראה ולמידה</a:t>
            </a:r>
            <a:endParaRPr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Google Shape;688;p20">
            <a:extLst>
              <a:ext uri="{FF2B5EF4-FFF2-40B4-BE49-F238E27FC236}">
                <a16:creationId xmlns:a16="http://schemas.microsoft.com/office/drawing/2014/main" id="{B4F483DB-FD34-79A6-4D50-BC5E76197CA3}"/>
              </a:ext>
            </a:extLst>
          </p:cNvPr>
          <p:cNvSpPr/>
          <p:nvPr/>
        </p:nvSpPr>
        <p:spPr>
          <a:xfrm>
            <a:off x="9344417" y="1980989"/>
            <a:ext cx="2404998" cy="830956"/>
          </a:xfrm>
          <a:custGeom>
            <a:avLst/>
            <a:gdLst>
              <a:gd name="connsiteX0" fmla="*/ 0 w 2404998"/>
              <a:gd name="connsiteY0" fmla="*/ 0 h 830956"/>
              <a:gd name="connsiteX1" fmla="*/ 529100 w 2404998"/>
              <a:gd name="connsiteY1" fmla="*/ 0 h 830956"/>
              <a:gd name="connsiteX2" fmla="*/ 986049 w 2404998"/>
              <a:gd name="connsiteY2" fmla="*/ 0 h 830956"/>
              <a:gd name="connsiteX3" fmla="*/ 1467049 w 2404998"/>
              <a:gd name="connsiteY3" fmla="*/ 0 h 830956"/>
              <a:gd name="connsiteX4" fmla="*/ 1972098 w 2404998"/>
              <a:gd name="connsiteY4" fmla="*/ 0 h 830956"/>
              <a:gd name="connsiteX5" fmla="*/ 2404998 w 2404998"/>
              <a:gd name="connsiteY5" fmla="*/ 0 h 830956"/>
              <a:gd name="connsiteX6" fmla="*/ 2404998 w 2404998"/>
              <a:gd name="connsiteY6" fmla="*/ 423788 h 830956"/>
              <a:gd name="connsiteX7" fmla="*/ 2404998 w 2404998"/>
              <a:gd name="connsiteY7" fmla="*/ 830956 h 830956"/>
              <a:gd name="connsiteX8" fmla="*/ 1923998 w 2404998"/>
              <a:gd name="connsiteY8" fmla="*/ 830956 h 830956"/>
              <a:gd name="connsiteX9" fmla="*/ 1467049 w 2404998"/>
              <a:gd name="connsiteY9" fmla="*/ 830956 h 830956"/>
              <a:gd name="connsiteX10" fmla="*/ 986049 w 2404998"/>
              <a:gd name="connsiteY10" fmla="*/ 830956 h 830956"/>
              <a:gd name="connsiteX11" fmla="*/ 577200 w 2404998"/>
              <a:gd name="connsiteY11" fmla="*/ 830956 h 830956"/>
              <a:gd name="connsiteX12" fmla="*/ 0 w 2404998"/>
              <a:gd name="connsiteY12" fmla="*/ 830956 h 830956"/>
              <a:gd name="connsiteX13" fmla="*/ 0 w 2404998"/>
              <a:gd name="connsiteY13" fmla="*/ 415478 h 830956"/>
              <a:gd name="connsiteX14" fmla="*/ 0 w 2404998"/>
              <a:gd name="connsiteY14" fmla="*/ 0 h 8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4998" h="830956" extrusionOk="0">
                <a:moveTo>
                  <a:pt x="0" y="0"/>
                </a:moveTo>
                <a:cubicBezTo>
                  <a:pt x="228388" y="-32469"/>
                  <a:pt x="366135" y="11207"/>
                  <a:pt x="529100" y="0"/>
                </a:cubicBezTo>
                <a:cubicBezTo>
                  <a:pt x="692065" y="-11207"/>
                  <a:pt x="777491" y="53219"/>
                  <a:pt x="986049" y="0"/>
                </a:cubicBezTo>
                <a:cubicBezTo>
                  <a:pt x="1194607" y="-53219"/>
                  <a:pt x="1281860" y="32483"/>
                  <a:pt x="1467049" y="0"/>
                </a:cubicBezTo>
                <a:cubicBezTo>
                  <a:pt x="1652238" y="-32483"/>
                  <a:pt x="1821933" y="25925"/>
                  <a:pt x="1972098" y="0"/>
                </a:cubicBezTo>
                <a:cubicBezTo>
                  <a:pt x="2122263" y="-25925"/>
                  <a:pt x="2204998" y="28605"/>
                  <a:pt x="2404998" y="0"/>
                </a:cubicBezTo>
                <a:cubicBezTo>
                  <a:pt x="2406247" y="154785"/>
                  <a:pt x="2358803" y="220888"/>
                  <a:pt x="2404998" y="423788"/>
                </a:cubicBezTo>
                <a:cubicBezTo>
                  <a:pt x="2451193" y="626688"/>
                  <a:pt x="2390693" y="692634"/>
                  <a:pt x="2404998" y="830956"/>
                </a:cubicBezTo>
                <a:cubicBezTo>
                  <a:pt x="2245386" y="870544"/>
                  <a:pt x="2059914" y="791225"/>
                  <a:pt x="1923998" y="830956"/>
                </a:cubicBezTo>
                <a:cubicBezTo>
                  <a:pt x="1788082" y="870687"/>
                  <a:pt x="1595020" y="809726"/>
                  <a:pt x="1467049" y="830956"/>
                </a:cubicBezTo>
                <a:cubicBezTo>
                  <a:pt x="1339078" y="852186"/>
                  <a:pt x="1173639" y="785757"/>
                  <a:pt x="986049" y="830956"/>
                </a:cubicBezTo>
                <a:cubicBezTo>
                  <a:pt x="798459" y="876155"/>
                  <a:pt x="770265" y="803163"/>
                  <a:pt x="577200" y="830956"/>
                </a:cubicBezTo>
                <a:cubicBezTo>
                  <a:pt x="384135" y="858749"/>
                  <a:pt x="200829" y="826179"/>
                  <a:pt x="0" y="830956"/>
                </a:cubicBezTo>
                <a:cubicBezTo>
                  <a:pt x="-40112" y="693334"/>
                  <a:pt x="31218" y="571026"/>
                  <a:pt x="0" y="415478"/>
                </a:cubicBezTo>
                <a:cubicBezTo>
                  <a:pt x="-31218" y="259930"/>
                  <a:pt x="12660" y="188572"/>
                  <a:pt x="0" y="0"/>
                </a:cubicBezTo>
                <a:close/>
              </a:path>
            </a:pathLst>
          </a:custGeom>
          <a:noFill/>
          <a:ln w="19050">
            <a:solidFill>
              <a:srgbClr val="6683C6"/>
            </a:solidFill>
            <a:extLst>
              <a:ext uri="{C807C97D-BFC1-408E-A445-0C87EB9F89A2}">
                <ask:lineSketchStyleProps xmlns:ask="http://schemas.microsoft.com/office/drawing/2018/sketchyshapes" sd="28328748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he-IL" sz="3200" b="1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סדירויות</a:t>
            </a:r>
            <a:endParaRPr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Google Shape;688;p20">
            <a:extLst>
              <a:ext uri="{FF2B5EF4-FFF2-40B4-BE49-F238E27FC236}">
                <a16:creationId xmlns:a16="http://schemas.microsoft.com/office/drawing/2014/main" id="{1C5D29CA-B44C-6C34-9855-5531010E3E1A}"/>
              </a:ext>
            </a:extLst>
          </p:cNvPr>
          <p:cNvSpPr/>
          <p:nvPr/>
        </p:nvSpPr>
        <p:spPr>
          <a:xfrm>
            <a:off x="6456374" y="3715511"/>
            <a:ext cx="3696767" cy="830956"/>
          </a:xfrm>
          <a:custGeom>
            <a:avLst/>
            <a:gdLst>
              <a:gd name="connsiteX0" fmla="*/ 0 w 3696767"/>
              <a:gd name="connsiteY0" fmla="*/ 0 h 830956"/>
              <a:gd name="connsiteX1" fmla="*/ 602045 w 3696767"/>
              <a:gd name="connsiteY1" fmla="*/ 0 h 830956"/>
              <a:gd name="connsiteX2" fmla="*/ 1093187 w 3696767"/>
              <a:gd name="connsiteY2" fmla="*/ 0 h 830956"/>
              <a:gd name="connsiteX3" fmla="*/ 1658264 w 3696767"/>
              <a:gd name="connsiteY3" fmla="*/ 0 h 830956"/>
              <a:gd name="connsiteX4" fmla="*/ 2149406 w 3696767"/>
              <a:gd name="connsiteY4" fmla="*/ 0 h 830956"/>
              <a:gd name="connsiteX5" fmla="*/ 2714483 w 3696767"/>
              <a:gd name="connsiteY5" fmla="*/ 0 h 830956"/>
              <a:gd name="connsiteX6" fmla="*/ 3205625 w 3696767"/>
              <a:gd name="connsiteY6" fmla="*/ 0 h 830956"/>
              <a:gd name="connsiteX7" fmla="*/ 3696767 w 3696767"/>
              <a:gd name="connsiteY7" fmla="*/ 0 h 830956"/>
              <a:gd name="connsiteX8" fmla="*/ 3696767 w 3696767"/>
              <a:gd name="connsiteY8" fmla="*/ 390549 h 830956"/>
              <a:gd name="connsiteX9" fmla="*/ 3696767 w 3696767"/>
              <a:gd name="connsiteY9" fmla="*/ 830956 h 830956"/>
              <a:gd name="connsiteX10" fmla="*/ 3205625 w 3696767"/>
              <a:gd name="connsiteY10" fmla="*/ 830956 h 830956"/>
              <a:gd name="connsiteX11" fmla="*/ 2714483 w 3696767"/>
              <a:gd name="connsiteY11" fmla="*/ 830956 h 830956"/>
              <a:gd name="connsiteX12" fmla="*/ 2149406 w 3696767"/>
              <a:gd name="connsiteY12" fmla="*/ 830956 h 830956"/>
              <a:gd name="connsiteX13" fmla="*/ 1584329 w 3696767"/>
              <a:gd name="connsiteY13" fmla="*/ 830956 h 830956"/>
              <a:gd name="connsiteX14" fmla="*/ 1093187 w 3696767"/>
              <a:gd name="connsiteY14" fmla="*/ 830956 h 830956"/>
              <a:gd name="connsiteX15" fmla="*/ 639013 w 3696767"/>
              <a:gd name="connsiteY15" fmla="*/ 830956 h 830956"/>
              <a:gd name="connsiteX16" fmla="*/ 0 w 3696767"/>
              <a:gd name="connsiteY16" fmla="*/ 830956 h 830956"/>
              <a:gd name="connsiteX17" fmla="*/ 0 w 3696767"/>
              <a:gd name="connsiteY17" fmla="*/ 432097 h 830956"/>
              <a:gd name="connsiteX18" fmla="*/ 0 w 3696767"/>
              <a:gd name="connsiteY18" fmla="*/ 0 h 8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6767" h="830956" extrusionOk="0">
                <a:moveTo>
                  <a:pt x="0" y="0"/>
                </a:moveTo>
                <a:cubicBezTo>
                  <a:pt x="276113" y="-12761"/>
                  <a:pt x="312998" y="47876"/>
                  <a:pt x="602045" y="0"/>
                </a:cubicBezTo>
                <a:cubicBezTo>
                  <a:pt x="891093" y="-47876"/>
                  <a:pt x="962449" y="6483"/>
                  <a:pt x="1093187" y="0"/>
                </a:cubicBezTo>
                <a:cubicBezTo>
                  <a:pt x="1223925" y="-6483"/>
                  <a:pt x="1455448" y="41142"/>
                  <a:pt x="1658264" y="0"/>
                </a:cubicBezTo>
                <a:cubicBezTo>
                  <a:pt x="1861080" y="-41142"/>
                  <a:pt x="2008574" y="27363"/>
                  <a:pt x="2149406" y="0"/>
                </a:cubicBezTo>
                <a:cubicBezTo>
                  <a:pt x="2290238" y="-27363"/>
                  <a:pt x="2599228" y="6559"/>
                  <a:pt x="2714483" y="0"/>
                </a:cubicBezTo>
                <a:cubicBezTo>
                  <a:pt x="2829738" y="-6559"/>
                  <a:pt x="3064674" y="41832"/>
                  <a:pt x="3205625" y="0"/>
                </a:cubicBezTo>
                <a:cubicBezTo>
                  <a:pt x="3346576" y="-41832"/>
                  <a:pt x="3452756" y="35008"/>
                  <a:pt x="3696767" y="0"/>
                </a:cubicBezTo>
                <a:cubicBezTo>
                  <a:pt x="3726055" y="123026"/>
                  <a:pt x="3651915" y="202888"/>
                  <a:pt x="3696767" y="390549"/>
                </a:cubicBezTo>
                <a:cubicBezTo>
                  <a:pt x="3741619" y="578210"/>
                  <a:pt x="3687813" y="653865"/>
                  <a:pt x="3696767" y="830956"/>
                </a:cubicBezTo>
                <a:cubicBezTo>
                  <a:pt x="3512642" y="836047"/>
                  <a:pt x="3399621" y="789522"/>
                  <a:pt x="3205625" y="830956"/>
                </a:cubicBezTo>
                <a:cubicBezTo>
                  <a:pt x="3011629" y="872390"/>
                  <a:pt x="2868389" y="827076"/>
                  <a:pt x="2714483" y="830956"/>
                </a:cubicBezTo>
                <a:cubicBezTo>
                  <a:pt x="2560577" y="834836"/>
                  <a:pt x="2321022" y="815916"/>
                  <a:pt x="2149406" y="830956"/>
                </a:cubicBezTo>
                <a:cubicBezTo>
                  <a:pt x="1977790" y="845996"/>
                  <a:pt x="1784255" y="804186"/>
                  <a:pt x="1584329" y="830956"/>
                </a:cubicBezTo>
                <a:cubicBezTo>
                  <a:pt x="1384403" y="857726"/>
                  <a:pt x="1312479" y="798955"/>
                  <a:pt x="1093187" y="830956"/>
                </a:cubicBezTo>
                <a:cubicBezTo>
                  <a:pt x="873895" y="862957"/>
                  <a:pt x="836709" y="779763"/>
                  <a:pt x="639013" y="830956"/>
                </a:cubicBezTo>
                <a:cubicBezTo>
                  <a:pt x="441317" y="882149"/>
                  <a:pt x="300175" y="821196"/>
                  <a:pt x="0" y="830956"/>
                </a:cubicBezTo>
                <a:cubicBezTo>
                  <a:pt x="-34653" y="676649"/>
                  <a:pt x="18372" y="584597"/>
                  <a:pt x="0" y="432097"/>
                </a:cubicBezTo>
                <a:cubicBezTo>
                  <a:pt x="-18372" y="279597"/>
                  <a:pt x="5708" y="18558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6683C6"/>
            </a:solidFill>
            <a:extLst>
              <a:ext uri="{C807C97D-BFC1-408E-A445-0C87EB9F89A2}">
                <ask:lineSketchStyleProps xmlns:ask="http://schemas.microsoft.com/office/drawing/2018/sketchyshapes" sd="37488857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</a:pPr>
            <a:r>
              <a:rPr lang="he-IL" sz="3200" b="1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מערכות יחסים</a:t>
            </a:r>
            <a:endParaRPr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Google Shape;688;p20">
            <a:extLst>
              <a:ext uri="{FF2B5EF4-FFF2-40B4-BE49-F238E27FC236}">
                <a16:creationId xmlns:a16="http://schemas.microsoft.com/office/drawing/2014/main" id="{9DE5C86B-D0D2-B649-B5C3-465642D95295}"/>
              </a:ext>
            </a:extLst>
          </p:cNvPr>
          <p:cNvSpPr/>
          <p:nvPr/>
        </p:nvSpPr>
        <p:spPr>
          <a:xfrm>
            <a:off x="686048" y="1945958"/>
            <a:ext cx="3696767" cy="830956"/>
          </a:xfrm>
          <a:custGeom>
            <a:avLst/>
            <a:gdLst>
              <a:gd name="connsiteX0" fmla="*/ 0 w 3696767"/>
              <a:gd name="connsiteY0" fmla="*/ 0 h 830956"/>
              <a:gd name="connsiteX1" fmla="*/ 491142 w 3696767"/>
              <a:gd name="connsiteY1" fmla="*/ 0 h 830956"/>
              <a:gd name="connsiteX2" fmla="*/ 1019251 w 3696767"/>
              <a:gd name="connsiteY2" fmla="*/ 0 h 830956"/>
              <a:gd name="connsiteX3" fmla="*/ 1584329 w 3696767"/>
              <a:gd name="connsiteY3" fmla="*/ 0 h 830956"/>
              <a:gd name="connsiteX4" fmla="*/ 2149406 w 3696767"/>
              <a:gd name="connsiteY4" fmla="*/ 0 h 830956"/>
              <a:gd name="connsiteX5" fmla="*/ 2566613 w 3696767"/>
              <a:gd name="connsiteY5" fmla="*/ 0 h 830956"/>
              <a:gd name="connsiteX6" fmla="*/ 3020787 w 3696767"/>
              <a:gd name="connsiteY6" fmla="*/ 0 h 830956"/>
              <a:gd name="connsiteX7" fmla="*/ 3696767 w 3696767"/>
              <a:gd name="connsiteY7" fmla="*/ 0 h 830956"/>
              <a:gd name="connsiteX8" fmla="*/ 3696767 w 3696767"/>
              <a:gd name="connsiteY8" fmla="*/ 423788 h 830956"/>
              <a:gd name="connsiteX9" fmla="*/ 3696767 w 3696767"/>
              <a:gd name="connsiteY9" fmla="*/ 830956 h 830956"/>
              <a:gd name="connsiteX10" fmla="*/ 3279560 w 3696767"/>
              <a:gd name="connsiteY10" fmla="*/ 830956 h 830956"/>
              <a:gd name="connsiteX11" fmla="*/ 2751451 w 3696767"/>
              <a:gd name="connsiteY11" fmla="*/ 830956 h 830956"/>
              <a:gd name="connsiteX12" fmla="*/ 2297277 w 3696767"/>
              <a:gd name="connsiteY12" fmla="*/ 830956 h 830956"/>
              <a:gd name="connsiteX13" fmla="*/ 1732199 w 3696767"/>
              <a:gd name="connsiteY13" fmla="*/ 830956 h 830956"/>
              <a:gd name="connsiteX14" fmla="*/ 1204090 w 3696767"/>
              <a:gd name="connsiteY14" fmla="*/ 830956 h 830956"/>
              <a:gd name="connsiteX15" fmla="*/ 786883 w 3696767"/>
              <a:gd name="connsiteY15" fmla="*/ 830956 h 830956"/>
              <a:gd name="connsiteX16" fmla="*/ 0 w 3696767"/>
              <a:gd name="connsiteY16" fmla="*/ 830956 h 830956"/>
              <a:gd name="connsiteX17" fmla="*/ 0 w 3696767"/>
              <a:gd name="connsiteY17" fmla="*/ 432097 h 830956"/>
              <a:gd name="connsiteX18" fmla="*/ 0 w 3696767"/>
              <a:gd name="connsiteY18" fmla="*/ 0 h 8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6767" h="830956" extrusionOk="0">
                <a:moveTo>
                  <a:pt x="0" y="0"/>
                </a:moveTo>
                <a:cubicBezTo>
                  <a:pt x="234272" y="-44031"/>
                  <a:pt x="322548" y="14921"/>
                  <a:pt x="491142" y="0"/>
                </a:cubicBezTo>
                <a:cubicBezTo>
                  <a:pt x="659736" y="-14921"/>
                  <a:pt x="806752" y="22945"/>
                  <a:pt x="1019251" y="0"/>
                </a:cubicBezTo>
                <a:cubicBezTo>
                  <a:pt x="1231750" y="-22945"/>
                  <a:pt x="1357717" y="33787"/>
                  <a:pt x="1584329" y="0"/>
                </a:cubicBezTo>
                <a:cubicBezTo>
                  <a:pt x="1810941" y="-33787"/>
                  <a:pt x="1953370" y="9116"/>
                  <a:pt x="2149406" y="0"/>
                </a:cubicBezTo>
                <a:cubicBezTo>
                  <a:pt x="2345442" y="-9116"/>
                  <a:pt x="2427917" y="32631"/>
                  <a:pt x="2566613" y="0"/>
                </a:cubicBezTo>
                <a:cubicBezTo>
                  <a:pt x="2705309" y="-32631"/>
                  <a:pt x="2859157" y="13872"/>
                  <a:pt x="3020787" y="0"/>
                </a:cubicBezTo>
                <a:cubicBezTo>
                  <a:pt x="3182417" y="-13872"/>
                  <a:pt x="3543309" y="31767"/>
                  <a:pt x="3696767" y="0"/>
                </a:cubicBezTo>
                <a:cubicBezTo>
                  <a:pt x="3716572" y="202546"/>
                  <a:pt x="3670349" y="295893"/>
                  <a:pt x="3696767" y="423788"/>
                </a:cubicBezTo>
                <a:cubicBezTo>
                  <a:pt x="3723185" y="551683"/>
                  <a:pt x="3662604" y="639982"/>
                  <a:pt x="3696767" y="830956"/>
                </a:cubicBezTo>
                <a:cubicBezTo>
                  <a:pt x="3563119" y="863680"/>
                  <a:pt x="3374336" y="788947"/>
                  <a:pt x="3279560" y="830956"/>
                </a:cubicBezTo>
                <a:cubicBezTo>
                  <a:pt x="3184784" y="872965"/>
                  <a:pt x="2977640" y="828907"/>
                  <a:pt x="2751451" y="830956"/>
                </a:cubicBezTo>
                <a:cubicBezTo>
                  <a:pt x="2525262" y="833005"/>
                  <a:pt x="2484564" y="809665"/>
                  <a:pt x="2297277" y="830956"/>
                </a:cubicBezTo>
                <a:cubicBezTo>
                  <a:pt x="2109990" y="852247"/>
                  <a:pt x="1897857" y="782927"/>
                  <a:pt x="1732199" y="830956"/>
                </a:cubicBezTo>
                <a:cubicBezTo>
                  <a:pt x="1566541" y="878985"/>
                  <a:pt x="1461269" y="809139"/>
                  <a:pt x="1204090" y="830956"/>
                </a:cubicBezTo>
                <a:cubicBezTo>
                  <a:pt x="946911" y="852773"/>
                  <a:pt x="933390" y="823421"/>
                  <a:pt x="786883" y="830956"/>
                </a:cubicBezTo>
                <a:cubicBezTo>
                  <a:pt x="640376" y="838491"/>
                  <a:pt x="240086" y="758427"/>
                  <a:pt x="0" y="830956"/>
                </a:cubicBezTo>
                <a:cubicBezTo>
                  <a:pt x="-21060" y="746400"/>
                  <a:pt x="17779" y="544011"/>
                  <a:pt x="0" y="432097"/>
                </a:cubicBezTo>
                <a:cubicBezTo>
                  <a:pt x="-17779" y="320183"/>
                  <a:pt x="17777" y="213649"/>
                  <a:pt x="0" y="0"/>
                </a:cubicBezTo>
                <a:close/>
              </a:path>
            </a:pathLst>
          </a:custGeom>
          <a:noFill/>
          <a:ln w="19050">
            <a:solidFill>
              <a:srgbClr val="6683C6"/>
            </a:solidFill>
            <a:extLst>
              <a:ext uri="{C807C97D-BFC1-408E-A445-0C87EB9F89A2}">
                <ask:lineSketchStyleProps xmlns:ask="http://schemas.microsoft.com/office/drawing/2018/sketchyshapes" sd="8916679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he-IL" sz="3200" b="1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הסביבה הפיזית</a:t>
            </a:r>
            <a:endParaRPr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688;p20">
            <a:extLst>
              <a:ext uri="{FF2B5EF4-FFF2-40B4-BE49-F238E27FC236}">
                <a16:creationId xmlns:a16="http://schemas.microsoft.com/office/drawing/2014/main" id="{F9152C67-766F-0E70-6E6B-59091AD5E620}"/>
              </a:ext>
            </a:extLst>
          </p:cNvPr>
          <p:cNvSpPr/>
          <p:nvPr/>
        </p:nvSpPr>
        <p:spPr>
          <a:xfrm>
            <a:off x="1722828" y="3715511"/>
            <a:ext cx="3696767" cy="830956"/>
          </a:xfrm>
          <a:custGeom>
            <a:avLst/>
            <a:gdLst>
              <a:gd name="connsiteX0" fmla="*/ 0 w 3696767"/>
              <a:gd name="connsiteY0" fmla="*/ 0 h 830956"/>
              <a:gd name="connsiteX1" fmla="*/ 491142 w 3696767"/>
              <a:gd name="connsiteY1" fmla="*/ 0 h 830956"/>
              <a:gd name="connsiteX2" fmla="*/ 908348 w 3696767"/>
              <a:gd name="connsiteY2" fmla="*/ 0 h 830956"/>
              <a:gd name="connsiteX3" fmla="*/ 1473426 w 3696767"/>
              <a:gd name="connsiteY3" fmla="*/ 0 h 830956"/>
              <a:gd name="connsiteX4" fmla="*/ 2001535 w 3696767"/>
              <a:gd name="connsiteY4" fmla="*/ 0 h 830956"/>
              <a:gd name="connsiteX5" fmla="*/ 2455710 w 3696767"/>
              <a:gd name="connsiteY5" fmla="*/ 0 h 830956"/>
              <a:gd name="connsiteX6" fmla="*/ 2946851 w 3696767"/>
              <a:gd name="connsiteY6" fmla="*/ 0 h 830956"/>
              <a:gd name="connsiteX7" fmla="*/ 3696767 w 3696767"/>
              <a:gd name="connsiteY7" fmla="*/ 0 h 830956"/>
              <a:gd name="connsiteX8" fmla="*/ 3696767 w 3696767"/>
              <a:gd name="connsiteY8" fmla="*/ 390549 h 830956"/>
              <a:gd name="connsiteX9" fmla="*/ 3696767 w 3696767"/>
              <a:gd name="connsiteY9" fmla="*/ 830956 h 830956"/>
              <a:gd name="connsiteX10" fmla="*/ 3168657 w 3696767"/>
              <a:gd name="connsiteY10" fmla="*/ 830956 h 830956"/>
              <a:gd name="connsiteX11" fmla="*/ 2714483 w 3696767"/>
              <a:gd name="connsiteY11" fmla="*/ 830956 h 830956"/>
              <a:gd name="connsiteX12" fmla="*/ 2112438 w 3696767"/>
              <a:gd name="connsiteY12" fmla="*/ 830956 h 830956"/>
              <a:gd name="connsiteX13" fmla="*/ 1510393 w 3696767"/>
              <a:gd name="connsiteY13" fmla="*/ 830956 h 830956"/>
              <a:gd name="connsiteX14" fmla="*/ 908348 w 3696767"/>
              <a:gd name="connsiteY14" fmla="*/ 830956 h 830956"/>
              <a:gd name="connsiteX15" fmla="*/ 454174 w 3696767"/>
              <a:gd name="connsiteY15" fmla="*/ 830956 h 830956"/>
              <a:gd name="connsiteX16" fmla="*/ 0 w 3696767"/>
              <a:gd name="connsiteY16" fmla="*/ 830956 h 830956"/>
              <a:gd name="connsiteX17" fmla="*/ 0 w 3696767"/>
              <a:gd name="connsiteY17" fmla="*/ 415478 h 830956"/>
              <a:gd name="connsiteX18" fmla="*/ 0 w 3696767"/>
              <a:gd name="connsiteY18" fmla="*/ 0 h 8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6767" h="830956" extrusionOk="0">
                <a:moveTo>
                  <a:pt x="0" y="0"/>
                </a:moveTo>
                <a:cubicBezTo>
                  <a:pt x="223454" y="-32293"/>
                  <a:pt x="368889" y="49461"/>
                  <a:pt x="491142" y="0"/>
                </a:cubicBezTo>
                <a:cubicBezTo>
                  <a:pt x="613395" y="-49461"/>
                  <a:pt x="807663" y="31086"/>
                  <a:pt x="908348" y="0"/>
                </a:cubicBezTo>
                <a:cubicBezTo>
                  <a:pt x="1009033" y="-31086"/>
                  <a:pt x="1285356" y="21775"/>
                  <a:pt x="1473426" y="0"/>
                </a:cubicBezTo>
                <a:cubicBezTo>
                  <a:pt x="1661496" y="-21775"/>
                  <a:pt x="1887955" y="36342"/>
                  <a:pt x="2001535" y="0"/>
                </a:cubicBezTo>
                <a:cubicBezTo>
                  <a:pt x="2115115" y="-36342"/>
                  <a:pt x="2342635" y="49100"/>
                  <a:pt x="2455710" y="0"/>
                </a:cubicBezTo>
                <a:cubicBezTo>
                  <a:pt x="2568786" y="-49100"/>
                  <a:pt x="2749716" y="37805"/>
                  <a:pt x="2946851" y="0"/>
                </a:cubicBezTo>
                <a:cubicBezTo>
                  <a:pt x="3143986" y="-37805"/>
                  <a:pt x="3527125" y="51603"/>
                  <a:pt x="3696767" y="0"/>
                </a:cubicBezTo>
                <a:cubicBezTo>
                  <a:pt x="3715595" y="127494"/>
                  <a:pt x="3664739" y="300189"/>
                  <a:pt x="3696767" y="390549"/>
                </a:cubicBezTo>
                <a:cubicBezTo>
                  <a:pt x="3728795" y="480909"/>
                  <a:pt x="3693247" y="653655"/>
                  <a:pt x="3696767" y="830956"/>
                </a:cubicBezTo>
                <a:cubicBezTo>
                  <a:pt x="3543858" y="861321"/>
                  <a:pt x="3278534" y="799842"/>
                  <a:pt x="3168657" y="830956"/>
                </a:cubicBezTo>
                <a:cubicBezTo>
                  <a:pt x="3058780" y="862070"/>
                  <a:pt x="2871987" y="788361"/>
                  <a:pt x="2714483" y="830956"/>
                </a:cubicBezTo>
                <a:cubicBezTo>
                  <a:pt x="2556979" y="873551"/>
                  <a:pt x="2403161" y="799452"/>
                  <a:pt x="2112438" y="830956"/>
                </a:cubicBezTo>
                <a:cubicBezTo>
                  <a:pt x="1821715" y="862460"/>
                  <a:pt x="1636449" y="782265"/>
                  <a:pt x="1510393" y="830956"/>
                </a:cubicBezTo>
                <a:cubicBezTo>
                  <a:pt x="1384337" y="879647"/>
                  <a:pt x="1153785" y="822082"/>
                  <a:pt x="908348" y="830956"/>
                </a:cubicBezTo>
                <a:cubicBezTo>
                  <a:pt x="662912" y="839830"/>
                  <a:pt x="564022" y="824274"/>
                  <a:pt x="454174" y="830956"/>
                </a:cubicBezTo>
                <a:cubicBezTo>
                  <a:pt x="344326" y="837638"/>
                  <a:pt x="104097" y="788666"/>
                  <a:pt x="0" y="830956"/>
                </a:cubicBezTo>
                <a:cubicBezTo>
                  <a:pt x="-33886" y="648668"/>
                  <a:pt x="32693" y="513015"/>
                  <a:pt x="0" y="415478"/>
                </a:cubicBezTo>
                <a:cubicBezTo>
                  <a:pt x="-32693" y="317941"/>
                  <a:pt x="24899" y="12669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6683C6"/>
            </a:solidFill>
            <a:extLst>
              <a:ext uri="{C807C97D-BFC1-408E-A445-0C87EB9F89A2}">
                <ask:lineSketchStyleProps xmlns:ask="http://schemas.microsoft.com/office/drawing/2018/sketchyshapes" sd="3715446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he-IL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אקלים</a:t>
            </a:r>
            <a:endParaRPr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688;p20">
            <a:extLst>
              <a:ext uri="{FF2B5EF4-FFF2-40B4-BE49-F238E27FC236}">
                <a16:creationId xmlns:a16="http://schemas.microsoft.com/office/drawing/2014/main" id="{13FDC79F-620E-2B05-6CCE-BDC6C0BBB2EC}"/>
              </a:ext>
            </a:extLst>
          </p:cNvPr>
          <p:cNvSpPr/>
          <p:nvPr/>
        </p:nvSpPr>
        <p:spPr>
          <a:xfrm>
            <a:off x="4247616" y="371061"/>
            <a:ext cx="36967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62"/>
              <a:buFont typeface="Quattrocento Sans"/>
              <a:buNone/>
            </a:pPr>
            <a:r>
              <a:rPr lang="he-IL" sz="4800" b="1" i="0" u="none" strike="noStrike" cap="none" dirty="0">
                <a:solidFill>
                  <a:srgbClr val="1D1D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5 זירות</a:t>
            </a:r>
            <a:endParaRPr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0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0E8F903-BB28-2151-C88F-27B5168E5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7" t="28780" r="30762" b="18049"/>
          <a:stretch/>
        </p:blipFill>
        <p:spPr>
          <a:xfrm>
            <a:off x="2386361" y="-14080"/>
            <a:ext cx="9805639" cy="6895579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1DA8A42-78CE-7C72-4623-EC99059B8EE6}"/>
              </a:ext>
            </a:extLst>
          </p:cNvPr>
          <p:cNvSpPr txBox="1"/>
          <p:nvPr/>
        </p:nvSpPr>
        <p:spPr>
          <a:xfrm>
            <a:off x="256478" y="301083"/>
            <a:ext cx="212988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solidFill>
                  <a:schemeClr val="accent1">
                    <a:lumMod val="50000"/>
                  </a:schemeClr>
                </a:solidFill>
              </a:rPr>
              <a:t>פרח ההוגנות למנהל/ת</a:t>
            </a:r>
          </a:p>
        </p:txBody>
      </p:sp>
    </p:spTree>
    <p:extLst>
      <p:ext uri="{BB962C8B-B14F-4D97-AF65-F5344CB8AC3E}">
        <p14:creationId xmlns:p14="http://schemas.microsoft.com/office/powerpoint/2010/main" val="399234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7" descr="Image result for changing wor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210" y="1592603"/>
            <a:ext cx="4793987" cy="43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7"/>
          <p:cNvSpPr/>
          <p:nvPr/>
        </p:nvSpPr>
        <p:spPr>
          <a:xfrm>
            <a:off x="3173692" y="340261"/>
            <a:ext cx="62150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Quattrocento Sans"/>
              <a:buNone/>
            </a:pPr>
            <a:r>
              <a:rPr lang="iw-IL" sz="4000" b="1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עולם משתנה</a:t>
            </a:r>
            <a:endParaRPr sz="4000" b="1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389520" y="3275545"/>
            <a:ext cx="36926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w-IL" sz="24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עולם משתנה הוא זרז לקידום הוגנות</a:t>
            </a:r>
            <a:endParaRPr sz="2400" b="0" i="0" u="none" strike="noStrike" cap="none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8283375" y="3275545"/>
            <a:ext cx="37011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w-IL" sz="24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עולם משתנה כמרחיב פערים ומונע הוגנות  </a:t>
            </a:r>
            <a:endParaRPr sz="2400" b="0" i="0" u="none" strike="noStrike" cap="none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cxnSp>
        <p:nvCxnSpPr>
          <p:cNvPr id="346" name="Google Shape;346;p7"/>
          <p:cNvCxnSpPr/>
          <p:nvPr/>
        </p:nvCxnSpPr>
        <p:spPr>
          <a:xfrm>
            <a:off x="3712027" y="1643743"/>
            <a:ext cx="1" cy="14977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p7"/>
          <p:cNvCxnSpPr/>
          <p:nvPr/>
        </p:nvCxnSpPr>
        <p:spPr>
          <a:xfrm>
            <a:off x="8685197" y="2438401"/>
            <a:ext cx="175420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7"/>
          <p:cNvCxnSpPr/>
          <p:nvPr/>
        </p:nvCxnSpPr>
        <p:spPr>
          <a:xfrm flipH="1">
            <a:off x="10438599" y="2442502"/>
            <a:ext cx="802" cy="63815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7"/>
          <p:cNvSpPr/>
          <p:nvPr/>
        </p:nvSpPr>
        <p:spPr>
          <a:xfrm>
            <a:off x="10366858" y="3080658"/>
            <a:ext cx="165253" cy="165252"/>
          </a:xfrm>
          <a:prstGeom prst="ellipse">
            <a:avLst/>
          </a:prstGeom>
          <a:solidFill>
            <a:srgbClr val="C9E91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3629401" y="3103076"/>
            <a:ext cx="165253" cy="165252"/>
          </a:xfrm>
          <a:prstGeom prst="ellipse">
            <a:avLst/>
          </a:prstGeom>
          <a:solidFill>
            <a:srgbClr val="C9E91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cxnSp>
        <p:nvCxnSpPr>
          <p:cNvPr id="351" name="Google Shape;351;p7"/>
          <p:cNvCxnSpPr/>
          <p:nvPr/>
        </p:nvCxnSpPr>
        <p:spPr>
          <a:xfrm>
            <a:off x="8685197" y="1354141"/>
            <a:ext cx="0" cy="10842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352;p7"/>
          <p:cNvCxnSpPr/>
          <p:nvPr/>
        </p:nvCxnSpPr>
        <p:spPr>
          <a:xfrm>
            <a:off x="3712027" y="1643743"/>
            <a:ext cx="89263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3" name="Google Shape;353;p7"/>
          <p:cNvCxnSpPr/>
          <p:nvPr/>
        </p:nvCxnSpPr>
        <p:spPr>
          <a:xfrm flipH="1">
            <a:off x="4603857" y="1382246"/>
            <a:ext cx="1602" cy="2659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4" name="Google Shape;354;p7"/>
          <p:cNvSpPr/>
          <p:nvPr/>
        </p:nvSpPr>
        <p:spPr>
          <a:xfrm>
            <a:off x="8357626" y="4434441"/>
            <a:ext cx="37011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iw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חוסר נגישות למידע ויד</a:t>
            </a:r>
            <a:r>
              <a:rPr lang="he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ע, </a:t>
            </a:r>
            <a:r>
              <a:rPr lang="iw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למשאבים חוסר בהבנת כללי המשחק הדרה חברתית מובנית </a:t>
            </a:r>
            <a:endParaRPr sz="1600" b="0" i="0" u="none" strike="noStrike" cap="none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55" name="Google Shape;355;p7"/>
          <p:cNvSpPr/>
          <p:nvPr/>
        </p:nvSpPr>
        <p:spPr>
          <a:xfrm>
            <a:off x="437204" y="4481846"/>
            <a:ext cx="3701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None/>
            </a:pPr>
            <a:r>
              <a:rPr lang="iw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הרחבת מנעד האפשרויות להשתתף להשמיע קול</a:t>
            </a:r>
            <a:r>
              <a:rPr lang="he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,</a:t>
            </a:r>
            <a:r>
              <a:rPr lang="iw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 להשפיע </a:t>
            </a:r>
            <a:r>
              <a:rPr lang="he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ו</a:t>
            </a:r>
            <a:r>
              <a:rPr lang="iw-IL" sz="16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attrocento Sans"/>
              </a:rPr>
              <a:t>ללמוד </a:t>
            </a:r>
            <a:endParaRPr sz="1600" b="0" i="0" u="none" strike="noStrike" cap="none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Quattrocento Sans"/>
            </a:endParaRPr>
          </a:p>
        </p:txBody>
      </p:sp>
      <p:pic>
        <p:nvPicPr>
          <p:cNvPr id="356" name="Google Shape;356;p7" descr="Image result for arrow vector icon png f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62696">
            <a:off x="2136123" y="4113547"/>
            <a:ext cx="303308" cy="30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" descr="Image result for arrow vector icon png f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62696">
            <a:off x="10286944" y="4128610"/>
            <a:ext cx="303308" cy="30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782828"/>
            <a:ext cx="12192000" cy="90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6096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3474566" y="238125"/>
            <a:ext cx="5572125" cy="730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he-I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מושג ההוגנות ותפיסות של צדק</a:t>
            </a:r>
          </a:p>
        </p:txBody>
      </p:sp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23C4FA50-4DD2-45A3-B707-6DF8E1CE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8" y="1215579"/>
            <a:ext cx="2780347" cy="399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BD5AB-03BF-4582-B1F1-968933C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9" y="1215579"/>
            <a:ext cx="2856813" cy="399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495AFC-4F7A-41EC-9BAB-6AED5A661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7" y="1215580"/>
            <a:ext cx="2745069" cy="399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BE863CD-CB64-6596-F21D-97510228B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64898"/>
            <a:ext cx="12192000" cy="90189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8047774D-DA2D-5FF5-C386-7BC22CE95C74}"/>
              </a:ext>
            </a:extLst>
          </p:cNvPr>
          <p:cNvSpPr txBox="1"/>
          <p:nvPr/>
        </p:nvSpPr>
        <p:spPr>
          <a:xfrm>
            <a:off x="8548277" y="5323314"/>
            <a:ext cx="278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ג'ון </a:t>
            </a:r>
            <a:r>
              <a:rPr kumimoji="0" lang="he-IL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רולס</a:t>
            </a:r>
            <a:r>
              <a:rPr kumimoji="0" lang="he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פילוסוף</a:t>
            </a:r>
            <a:r>
              <a:rPr kumimoji="0" lang="he-IL" sz="1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אמריקאי</a:t>
            </a:r>
            <a:r>
              <a:rPr kumimoji="0" lang="he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1921-2002</a:t>
            </a:r>
            <a:endParaRPr kumimoji="0" lang="en-I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D45FA4C-2D7F-3CF1-6AF1-DCF07C4D9F48}"/>
              </a:ext>
            </a:extLst>
          </p:cNvPr>
          <p:cNvSpPr txBox="1"/>
          <p:nvPr/>
        </p:nvSpPr>
        <p:spPr>
          <a:xfrm>
            <a:off x="4902082" y="5323314"/>
            <a:ext cx="226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אמרטיה</a:t>
            </a:r>
            <a:r>
              <a:rPr kumimoji="0" lang="he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סן – כלכלן הודי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נולד 1933</a:t>
            </a:r>
            <a:endParaRPr kumimoji="0" lang="en-I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6D62B39-BE55-4652-6ED2-B2A6FD1D032D}"/>
              </a:ext>
            </a:extLst>
          </p:cNvPr>
          <p:cNvSpPr txBox="1"/>
          <p:nvPr/>
        </p:nvSpPr>
        <p:spPr>
          <a:xfrm>
            <a:off x="150087" y="5323314"/>
            <a:ext cx="390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רונאלד</a:t>
            </a:r>
            <a:r>
              <a:rPr kumimoji="0" lang="he-I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he-I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דוורקין</a:t>
            </a:r>
            <a:r>
              <a:rPr kumimoji="0" lang="he-I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פילוסוף</a:t>
            </a:r>
            <a:r>
              <a:rPr kumimoji="0" lang="he-IL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אמריקאי של המשפט</a:t>
            </a:r>
            <a:endParaRPr kumimoji="0" lang="he-I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1931-2013</a:t>
            </a:r>
            <a:endParaRPr kumimoji="0" lang="en-I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ציין מיקום של מספר שקופית 64"/>
          <p:cNvSpPr>
            <a:spLocks noGrp="1"/>
          </p:cNvSpPr>
          <p:nvPr>
            <p:ph type="sldNum" sz="quarter" idx="12"/>
          </p:nvPr>
        </p:nvSpPr>
        <p:spPr>
          <a:xfrm>
            <a:off x="974633" y="485329"/>
            <a:ext cx="362182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DED1B-6108-45D2-8BEB-CB0A4541C141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eomanist Regular"/>
                <a:sym typeface="Geomanist Regular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eomanist Regular"/>
              <a:sym typeface="Geomanist Regular"/>
            </a:endParaRPr>
          </a:p>
        </p:txBody>
      </p:sp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23C4FA50-4DD2-45A3-B707-6DF8E1CE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8" y="1215579"/>
            <a:ext cx="2780347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BD5AB-03BF-4582-B1F1-968933C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9" y="1215579"/>
            <a:ext cx="2856813" cy="3999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495AFC-4F7A-41EC-9BAB-6AED5A661C7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7" y="1215580"/>
            <a:ext cx="2745069" cy="39995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AA2018-810D-4DE0-BC13-998E73D47CF5}"/>
              </a:ext>
            </a:extLst>
          </p:cNvPr>
          <p:cNvSpPr txBox="1"/>
          <p:nvPr/>
        </p:nvSpPr>
        <p:spPr>
          <a:xfrm>
            <a:off x="9229791" y="5445157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ג'ון </a:t>
            </a:r>
            <a:r>
              <a:rPr kumimoji="0" lang="he-I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רולס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C221B-4409-4BBC-9E15-7B8B90D6E3C0}"/>
              </a:ext>
            </a:extLst>
          </p:cNvPr>
          <p:cNvSpPr txBox="1"/>
          <p:nvPr/>
        </p:nvSpPr>
        <p:spPr>
          <a:xfrm>
            <a:off x="5324555" y="5445157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אמרטיה סן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E5A6E-727A-4300-A579-5F82CA3B3DC2}"/>
              </a:ext>
            </a:extLst>
          </p:cNvPr>
          <p:cNvSpPr txBox="1"/>
          <p:nvPr/>
        </p:nvSpPr>
        <p:spPr>
          <a:xfrm>
            <a:off x="1393371" y="5445157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רונאלד דוורקין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E4364DD1-5A88-B13F-8559-D92E34206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68540"/>
            <a:ext cx="12192000" cy="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3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12192000" cy="7302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sz="4000" b="1">
                <a:latin typeface="Segoe UI" panose="020B0502040204020203" pitchFamily="34" charset="0"/>
                <a:cs typeface="Segoe UI" panose="020B0502040204020203" pitchFamily="34" charset="0"/>
              </a:rPr>
              <a:t>ג'ון רולס: מסך הבערות (האמנה החברתית)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0F2951D-EAF0-41C3-B484-0DAF7A9E1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70" y="1475234"/>
            <a:ext cx="2147591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E700E-0834-42BA-B4C6-F4A915745D14}"/>
              </a:ext>
            </a:extLst>
          </p:cNvPr>
          <p:cNvSpPr txBox="1"/>
          <p:nvPr/>
        </p:nvSpPr>
        <p:spPr>
          <a:xfrm>
            <a:off x="1298846" y="949983"/>
            <a:ext cx="169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?</a:t>
            </a:r>
            <a:endParaRPr kumimoji="0" lang="en-IL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6D6D6B4-AC6D-4404-A277-A4A89ABF6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7" y="754557"/>
            <a:ext cx="4188301" cy="4188301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id="{9B24FDFF-97F8-4045-9494-555F2FCE2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60" y="1190097"/>
            <a:ext cx="1609219" cy="2044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945C4-6A85-4D36-BC24-90C4630E7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0"/>
          <a:stretch/>
        </p:blipFill>
        <p:spPr>
          <a:xfrm>
            <a:off x="9767555" y="1316756"/>
            <a:ext cx="1367958" cy="17234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5B2CB1-65BC-47D7-BB72-5F8244FFC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65" y="3040174"/>
            <a:ext cx="2072640" cy="2072640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1BDD698E-58DB-4979-85BE-3C84F2615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16" y="3217166"/>
            <a:ext cx="1763263" cy="1763263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84976E20-F602-4F99-AFCD-E0D54E64E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60" y="5099844"/>
            <a:ext cx="1571625" cy="1571625"/>
          </a:xfrm>
          <a:prstGeom prst="rect">
            <a:avLst/>
          </a:prstGeom>
        </p:spPr>
      </p:pic>
      <p:pic>
        <p:nvPicPr>
          <p:cNvPr id="32" name="Picture 31" descr="A drawing of a person&#10;&#10;Description automatically generated">
            <a:extLst>
              <a:ext uri="{FF2B5EF4-FFF2-40B4-BE49-F238E27FC236}">
                <a16:creationId xmlns:a16="http://schemas.microsoft.com/office/drawing/2014/main" id="{507DE81E-FF3A-4ECC-AC85-5ECAA0772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68" y="5209707"/>
            <a:ext cx="1359685" cy="13596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38863F6-9B59-4CC1-B9F1-8FBA1E8C55B7}"/>
              </a:ext>
            </a:extLst>
          </p:cNvPr>
          <p:cNvSpPr txBox="1"/>
          <p:nvPr/>
        </p:nvSpPr>
        <p:spPr>
          <a:xfrm>
            <a:off x="974631" y="3640375"/>
            <a:ext cx="2340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איך צריך לחלק משאבים בחברה הוגנת?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1D986F-5898-496F-B1CC-26202EB3C93E}"/>
              </a:ext>
            </a:extLst>
          </p:cNvPr>
          <p:cNvSpPr txBox="1"/>
          <p:nvPr/>
        </p:nvSpPr>
        <p:spPr>
          <a:xfrm>
            <a:off x="4214367" y="4085264"/>
            <a:ext cx="234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מסך הבערות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0C97F07-E6E4-4264-A8E0-DD65E9FC26C0}"/>
              </a:ext>
            </a:extLst>
          </p:cNvPr>
          <p:cNvSpPr/>
          <p:nvPr/>
        </p:nvSpPr>
        <p:spPr>
          <a:xfrm>
            <a:off x="699932" y="4621374"/>
            <a:ext cx="5703879" cy="1334886"/>
          </a:xfrm>
          <a:prstGeom prst="roundRect">
            <a:avLst/>
          </a:prstGeom>
          <a:solidFill>
            <a:srgbClr val="00B4A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1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חלוקת משאבים הוגנת = החלוקה שכל אחד היה בוחר בה אם הוא לא היה יודע מראש מה מיקומו באותה חלוקה</a:t>
            </a:r>
            <a:endParaRPr lang="en-IL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09DEFC52-26A6-0E69-3497-B26316AE1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729103"/>
            <a:ext cx="12192000" cy="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34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1914525" y="777875"/>
            <a:ext cx="8362950" cy="7302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רולס: הגדרה ראשונה של הוגנות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D891C8-051B-45C3-BFDB-861D7E812969}"/>
              </a:ext>
            </a:extLst>
          </p:cNvPr>
          <p:cNvSpPr/>
          <p:nvPr/>
        </p:nvSpPr>
        <p:spPr>
          <a:xfrm>
            <a:off x="723900" y="2379358"/>
            <a:ext cx="10688955" cy="1862441"/>
          </a:xfrm>
          <a:prstGeom prst="roundRect">
            <a:avLst/>
          </a:prstGeom>
          <a:solidFill>
            <a:srgbClr val="00B4A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הוגנות = חלוקת משאבים הממקסמת את טובתם של אלו הנמצאים במיקום הנמוך ביותר</a:t>
            </a:r>
            <a:endParaRPr lang="en-IL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6C863E6-120A-FF8A-596F-5F67792C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8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23C4FA50-4DD2-45A3-B707-6DF8E1CE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78" y="1215579"/>
            <a:ext cx="2780347" cy="3999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BD5AB-03BF-4582-B1F1-968933C1E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9" y="1215579"/>
            <a:ext cx="2856813" cy="3999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495AFC-4F7A-41EC-9BAB-6AED5A661C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7" y="1215580"/>
            <a:ext cx="2745069" cy="39995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EC221B-4409-4BBC-9E15-7B8B90D6E3C0}"/>
              </a:ext>
            </a:extLst>
          </p:cNvPr>
          <p:cNvSpPr txBox="1"/>
          <p:nvPr/>
        </p:nvSpPr>
        <p:spPr>
          <a:xfrm>
            <a:off x="5311517" y="5445157"/>
            <a:ext cx="156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 algn="ctr">
              <a:defRPr b="1"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אמרטיה סן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AED8F8D-28FD-5240-C7DA-BF5A69E0D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12192000" cy="7302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סן: גישת היכולות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BE71A-9EB7-4E0B-83BA-B3F45D90B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857" y="2357437"/>
            <a:ext cx="2143125" cy="2143125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914D426-941A-4544-AE14-BBAE2E198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14" y="2081527"/>
            <a:ext cx="2531775" cy="269494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3217070-30C9-44C4-BD85-28F7FE368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05" y="2159157"/>
            <a:ext cx="2539682" cy="25396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825116-EC97-4D34-9224-7DD22F15BB23}"/>
              </a:ext>
            </a:extLst>
          </p:cNvPr>
          <p:cNvSpPr txBox="1"/>
          <p:nvPr/>
        </p:nvSpPr>
        <p:spPr>
          <a:xfrm>
            <a:off x="578167" y="2550429"/>
            <a:ext cx="18973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יכולת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הפרט לממש אפשרויות חיים משמעותיות אם הוא חפץ בכך</a:t>
            </a: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090A17-EB66-4673-933A-7A8086A6C6DF}"/>
              </a:ext>
            </a:extLst>
          </p:cNvPr>
          <p:cNvCxnSpPr>
            <a:cxnSpLocks/>
          </p:cNvCxnSpPr>
          <p:nvPr/>
        </p:nvCxnSpPr>
        <p:spPr>
          <a:xfrm flipH="1" flipV="1">
            <a:off x="6106319" y="3554504"/>
            <a:ext cx="397827" cy="2"/>
          </a:xfrm>
          <a:prstGeom prst="straightConnector1">
            <a:avLst/>
          </a:prstGeom>
          <a:ln w="57150">
            <a:solidFill>
              <a:srgbClr val="B663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7FB623A-4ECC-4E9A-8FDF-0FA70CAFD799}"/>
              </a:ext>
            </a:extLst>
          </p:cNvPr>
          <p:cNvSpPr txBox="1"/>
          <p:nvPr/>
        </p:nvSpPr>
        <p:spPr>
          <a:xfrm>
            <a:off x="9375812" y="4876168"/>
            <a:ext cx="20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משאבים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C64AC3-C40A-4169-843D-0BFC2A6B08B8}"/>
              </a:ext>
            </a:extLst>
          </p:cNvPr>
          <p:cNvSpPr txBox="1"/>
          <p:nvPr/>
        </p:nvSpPr>
        <p:spPr>
          <a:xfrm>
            <a:off x="6504146" y="4876168"/>
            <a:ext cx="232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המרה אישית: </a:t>
            </a:r>
            <a:r>
              <a: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האופן בו מאפיינים אישיים משפיעים על המרה של משאבים ליכולות</a:t>
            </a:r>
            <a:endParaRPr kumimoji="0" lang="en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29610A-B994-4C5A-B531-E0DF9A3F3DE2}"/>
              </a:ext>
            </a:extLst>
          </p:cNvPr>
          <p:cNvSpPr txBox="1"/>
          <p:nvPr/>
        </p:nvSpPr>
        <p:spPr>
          <a:xfrm>
            <a:off x="3355099" y="4876168"/>
            <a:ext cx="2466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המרה חברתית: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האופן בו מאפיינים חברתיים משפיעים על המרה של משאבים ליכולות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B1B98A-1668-4FD6-AF77-1342FCF1F8F0}"/>
              </a:ext>
            </a:extLst>
          </p:cNvPr>
          <p:cNvSpPr/>
          <p:nvPr/>
        </p:nvSpPr>
        <p:spPr>
          <a:xfrm>
            <a:off x="365914" y="2357437"/>
            <a:ext cx="2321885" cy="2413271"/>
          </a:xfrm>
          <a:prstGeom prst="ellipse">
            <a:avLst/>
          </a:prstGeom>
          <a:noFill/>
          <a:ln w="57150">
            <a:solidFill>
              <a:srgbClr val="B66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2E0328-870C-4410-B1D7-4309F143530B}"/>
              </a:ext>
            </a:extLst>
          </p:cNvPr>
          <p:cNvSpPr txBox="1"/>
          <p:nvPr/>
        </p:nvSpPr>
        <p:spPr>
          <a:xfrm>
            <a:off x="254000" y="4876168"/>
            <a:ext cx="282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זה הדבר היחיד שחשוב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כשמדברים על הוגנות</a:t>
            </a: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7393284-D055-E6AD-5BAE-98B4A9FCF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29102"/>
            <a:ext cx="12192000" cy="129627"/>
          </a:xfrm>
          <a:prstGeom prst="rect">
            <a:avLst/>
          </a:prstGeom>
        </p:spPr>
      </p:pic>
      <p:cxnSp>
        <p:nvCxnSpPr>
          <p:cNvPr id="21" name="Straight Arrow Connector 23">
            <a:extLst>
              <a:ext uri="{FF2B5EF4-FFF2-40B4-BE49-F238E27FC236}">
                <a16:creationId xmlns:a16="http://schemas.microsoft.com/office/drawing/2014/main" id="{80612430-C140-45CF-F410-A6C65293A8E0}"/>
              </a:ext>
            </a:extLst>
          </p:cNvPr>
          <p:cNvCxnSpPr>
            <a:cxnSpLocks/>
          </p:cNvCxnSpPr>
          <p:nvPr/>
        </p:nvCxnSpPr>
        <p:spPr>
          <a:xfrm flipH="1" flipV="1">
            <a:off x="2967484" y="3554504"/>
            <a:ext cx="397827" cy="2"/>
          </a:xfrm>
          <a:prstGeom prst="straightConnector1">
            <a:avLst/>
          </a:prstGeom>
          <a:ln w="57150">
            <a:solidFill>
              <a:srgbClr val="B663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C6A24D78-D729-B7D2-90DC-397B612CAFB7}"/>
              </a:ext>
            </a:extLst>
          </p:cNvPr>
          <p:cNvCxnSpPr>
            <a:cxnSpLocks/>
          </p:cNvCxnSpPr>
          <p:nvPr/>
        </p:nvCxnSpPr>
        <p:spPr>
          <a:xfrm flipH="1" flipV="1">
            <a:off x="8640121" y="3554504"/>
            <a:ext cx="397827" cy="2"/>
          </a:xfrm>
          <a:prstGeom prst="straightConnector1">
            <a:avLst/>
          </a:prstGeom>
          <a:ln w="57150">
            <a:solidFill>
              <a:srgbClr val="B663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9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6" grpId="0"/>
      <p:bldP spid="37" grpId="0"/>
      <p:bldP spid="35" grpId="0" animBg="1"/>
      <p:bldP spid="38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6995391F633EA2469072341CEB85E47E" ma:contentTypeVersion="27" ma:contentTypeDescription="צור מסמך חדש." ma:contentTypeScope="" ma:versionID="7526d9c610fd09e0753afbc8f42758ca">
  <xsd:schema xmlns:xsd="http://www.w3.org/2001/XMLSchema" xmlns:xs="http://www.w3.org/2001/XMLSchema" xmlns:p="http://schemas.microsoft.com/office/2006/metadata/properties" xmlns:ns2="0b22853a-a1a9-4005-9057-046de4d13de2" xmlns:ns3="888b44db-4855-4c5e-84fd-145ee1cc9ad0" targetNamespace="http://schemas.microsoft.com/office/2006/metadata/properties" ma:root="true" ma:fieldsID="c20b175f2fec2ac6a74754a655bce61c" ns2:_="" ns3:_="">
    <xsd:import namespace="0b22853a-a1a9-4005-9057-046de4d13de2"/>
    <xsd:import namespace="888b44db-4855-4c5e-84fd-145ee1cc9ad0"/>
    <xsd:element name="properties">
      <xsd:complexType>
        <xsd:sequence>
          <xsd:element name="documentManagement">
            <xsd:complexType>
              <xsd:all>
                <xsd:element ref="ns2:_x05e9__x05d9__x05d5__x05da__x0020__x05dc__x05e4__x05e8__x05d9__x05d8_" minOccurs="0"/>
                <xsd:element ref="ns2:_x05e9__x05d9__x05d5__x05da__x0020__x05dc__x05e1__x05d5__x05d2__x0020__x05e4__x05e8__x05d9__x05d8_" minOccurs="0"/>
                <xsd:element ref="ns2:_x05ea__x05e6__x05d5__x05d2__x05d4_" minOccurs="0"/>
                <xsd:element ref="ns2:_x05e1__x05d3__x05e8_" minOccurs="0"/>
                <xsd:element ref="ns3:roshaSubTitle" minOccurs="0"/>
                <xsd:element ref="ns3:roshaImage" minOccurs="0"/>
                <xsd:element ref="ns3:roshaAdd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2853a-a1a9-4005-9057-046de4d13de2" elementFormDefault="qualified">
    <xsd:import namespace="http://schemas.microsoft.com/office/2006/documentManagement/types"/>
    <xsd:import namespace="http://schemas.microsoft.com/office/infopath/2007/PartnerControls"/>
    <xsd:element name="_x05e9__x05d9__x05d5__x05da__x0020__x05dc__x05e4__x05e8__x05d9__x05d8_" ma:index="8" nillable="true" ma:displayName="שיוך לפריט" ma:internalName="_x05e9__x05d9__x05d5__x05da__x0020__x05dc__x05e4__x05e8__x05d9__x05d8_">
      <xsd:simpleType>
        <xsd:restriction base="dms:Text">
          <xsd:maxLength value="255"/>
        </xsd:restriction>
      </xsd:simpleType>
    </xsd:element>
    <xsd:element name="_x05e9__x05d9__x05d5__x05da__x0020__x05dc__x05e1__x05d5__x05d2__x0020__x05e4__x05e8__x05d9__x05d8_" ma:index="9" nillable="true" ma:displayName="שיוך לסוג פריט" ma:default="כלי שימושי" ma:format="Dropdown" ma:internalName="_x05e9__x05d9__x05d5__x05da__x0020__x05dc__x05e1__x05d5__x05d2__x0020__x05e4__x05e8__x05d9__x05d8_">
      <xsd:simpleType>
        <xsd:restriction base="dms:Choice">
          <xsd:enumeration value="כלי שימושי"/>
          <xsd:enumeration value="לקריאה"/>
          <xsd:enumeration value="לצפייה"/>
          <xsd:enumeration value="מוכן לחדר מורים"/>
          <xsd:enumeration value="הרצאה"/>
        </xsd:restriction>
      </xsd:simpleType>
    </xsd:element>
    <xsd:element name="_x05ea__x05e6__x05d5__x05d2__x05d4_" ma:index="10" nillable="true" ma:displayName="תצוגה" ma:internalName="_x05ea__x05e6__x05d5__x05d2__x05d4_">
      <xsd:simpleType>
        <xsd:restriction base="dms:Text">
          <xsd:maxLength value="255"/>
        </xsd:restriction>
      </xsd:simpleType>
    </xsd:element>
    <xsd:element name="_x05e1__x05d3__x05e8_" ma:index="11" nillable="true" ma:displayName="סדר" ma:internalName="_x05e1__x05d3__x05e8_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b44db-4855-4c5e-84fd-145ee1cc9ad0" elementFormDefault="qualified">
    <xsd:import namespace="http://schemas.microsoft.com/office/2006/documentManagement/types"/>
    <xsd:import namespace="http://schemas.microsoft.com/office/infopath/2007/PartnerControls"/>
    <xsd:element name="roshaSubTitle" ma:index="12" nillable="true" ma:displayName="כותרת משנה" ma:internalName="roshaSubTitle" ma:readOnly="false">
      <xsd:simpleType>
        <xsd:restriction base="dms:Text"/>
      </xsd:simpleType>
    </xsd:element>
    <xsd:element name="roshaImage" ma:index="13" nillable="true" ma:displayName="תמונה" ma:internalName="roshaImage">
      <xsd:simpleType>
        <xsd:restriction base="dms:Unknown"/>
      </xsd:simpleType>
    </xsd:element>
    <xsd:element name="roshaAddImage" ma:index="14" nillable="true" ma:displayName="תמונה נוספת" ma:internalName="roshaAddImag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5e1__x05d3__x05e8_ xmlns="0b22853a-a1a9-4005-9057-046de4d13de2">80</_x05e1__x05d3__x05e8_>
    <_x05e9__x05d9__x05d5__x05da__x0020__x05dc__x05e4__x05e8__x05d9__x05d8_ xmlns="0b22853a-a1a9-4005-9057-046de4d13de2">https://avneyrosha.org.il/resourcecenter/Pages/Fairness-in-education.aspx</_x05e9__x05d9__x05d5__x05da__x0020__x05dc__x05e4__x05e8__x05d9__x05d8_>
    <roshaSubTitle xmlns="888b44db-4855-4c5e-84fd-145ee1cc9ad0" xsi:nil="true"/>
    <roshaImage xmlns="888b44db-4855-4c5e-84fd-145ee1cc9ad0" xsi:nil="true"/>
    <roshaAddImage xmlns="888b44db-4855-4c5e-84fd-145ee1cc9ad0" xsi:nil="true"/>
    <_x05e9__x05d9__x05d5__x05da__x0020__x05dc__x05e1__x05d5__x05d2__x0020__x05e4__x05e8__x05d9__x05d8_ xmlns="0b22853a-a1a9-4005-9057-046de4d13de2">כלי שימושי</_x05e9__x05d9__x05d5__x05da__x0020__x05dc__x05e1__x05d5__x05d2__x0020__x05e4__x05e8__x05d9__x05d8_>
    <_x05ea__x05e6__x05d5__x05d2__x05d4_ xmlns="0b22853a-a1a9-4005-9057-046de4d13de2">הוגנות בחינוך</_x05ea__x05e6__x05d5__x05d2__x05d4_>
  </documentManagement>
</p:properties>
</file>

<file path=customXml/itemProps1.xml><?xml version="1.0" encoding="utf-8"?>
<ds:datastoreItem xmlns:ds="http://schemas.openxmlformats.org/officeDocument/2006/customXml" ds:itemID="{0F790008-3245-4AFA-AA28-98B236147AEF}"/>
</file>

<file path=customXml/itemProps2.xml><?xml version="1.0" encoding="utf-8"?>
<ds:datastoreItem xmlns:ds="http://schemas.openxmlformats.org/officeDocument/2006/customXml" ds:itemID="{7F1E082B-B502-42BC-B07D-2E1504FDF14B}"/>
</file>

<file path=customXml/itemProps3.xml><?xml version="1.0" encoding="utf-8"?>
<ds:datastoreItem xmlns:ds="http://schemas.openxmlformats.org/officeDocument/2006/customXml" ds:itemID="{E7905CC4-E619-4814-9288-9389F5AED3DC}"/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802</Words>
  <Application>Microsoft Office PowerPoint</Application>
  <PresentationFormat>מסך רחב</PresentationFormat>
  <Paragraphs>130</Paragraphs>
  <Slides>26</Slides>
  <Notes>13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6" baseType="lpstr">
      <vt:lpstr>Arial</vt:lpstr>
      <vt:lpstr>Congenial Light</vt:lpstr>
      <vt:lpstr>Quattrocento Sans</vt:lpstr>
      <vt:lpstr>Tahoma</vt:lpstr>
      <vt:lpstr>Geomanist Regular</vt:lpstr>
      <vt:lpstr>Assistant</vt:lpstr>
      <vt:lpstr>Calibri</vt:lpstr>
      <vt:lpstr>Segoe UI</vt:lpstr>
      <vt:lpstr>Spoiler Light</vt:lpstr>
      <vt:lpstr>ערכת נושא Office</vt:lpstr>
      <vt:lpstr>מצגת של PowerPoint‏</vt:lpstr>
      <vt:lpstr>מצגת של PowerPoint‏</vt:lpstr>
      <vt:lpstr>מצגת של PowerPoint‏</vt:lpstr>
      <vt:lpstr>מושג ההוגנות ותפיסות של צדק</vt:lpstr>
      <vt:lpstr>מצגת של PowerPoint‏</vt:lpstr>
      <vt:lpstr>ג'ון רולס: מסך הבערות (האמנה החברתית)</vt:lpstr>
      <vt:lpstr>רולס: הגדרה ראשונה של הוגנות</vt:lpstr>
      <vt:lpstr>מצגת של PowerPoint‏</vt:lpstr>
      <vt:lpstr>סן: גישת היכולות</vt:lpstr>
      <vt:lpstr>סן: הגדרה שנייה של הוגנות</vt:lpstr>
      <vt:lpstr>מצגת של PowerPoint‏</vt:lpstr>
      <vt:lpstr>דוורקין: הוגנות כשוויון ב"מזל"</vt:lpstr>
      <vt:lpstr>דוורקין: הוגנות כשוויון ב"מזל"</vt:lpstr>
      <vt:lpstr>דוורקין: הגדרה שלישית של הוגנות</vt:lpstr>
      <vt:lpstr>סיכום</vt:lpstr>
      <vt:lpstr>ומה הם אומרים על הוגנות בחינוך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הגדרת הוגנות בחינוך 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מלווה - הוגנות בחינוך בעולם משתנה</dc:title>
  <dc:creator>Michal Tfilin</dc:creator>
  <cp:lastModifiedBy>Ariav Yust</cp:lastModifiedBy>
  <cp:revision>16</cp:revision>
  <dcterms:created xsi:type="dcterms:W3CDTF">2022-08-16T06:49:48Z</dcterms:created>
  <dcterms:modified xsi:type="dcterms:W3CDTF">2024-04-08T08:29:28Z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194bbc-032f-47bb-9abc-b93ce9e451bf_Enabled">
    <vt:lpwstr>true</vt:lpwstr>
  </property>
  <property fmtid="{D5CDD505-2E9C-101B-9397-08002B2CF9AE}" pid="3" name="MSIP_Label_b5194bbc-032f-47bb-9abc-b93ce9e451bf_SetDate">
    <vt:lpwstr>2024-01-06T19:50:11Z</vt:lpwstr>
  </property>
  <property fmtid="{D5CDD505-2E9C-101B-9397-08002B2CF9AE}" pid="4" name="MSIP_Label_b5194bbc-032f-47bb-9abc-b93ce9e451bf_Method">
    <vt:lpwstr>Standard</vt:lpwstr>
  </property>
  <property fmtid="{D5CDD505-2E9C-101B-9397-08002B2CF9AE}" pid="5" name="MSIP_Label_b5194bbc-032f-47bb-9abc-b93ce9e451bf_Name">
    <vt:lpwstr>defa4170-0d19-0005-0004-bc88714345d2</vt:lpwstr>
  </property>
  <property fmtid="{D5CDD505-2E9C-101B-9397-08002B2CF9AE}" pid="6" name="MSIP_Label_b5194bbc-032f-47bb-9abc-b93ce9e451bf_SiteId">
    <vt:lpwstr>89549929-c3f4-4716-8ef4-0b2d475c2d50</vt:lpwstr>
  </property>
  <property fmtid="{D5CDD505-2E9C-101B-9397-08002B2CF9AE}" pid="7" name="MSIP_Label_b5194bbc-032f-47bb-9abc-b93ce9e451bf_ActionId">
    <vt:lpwstr>20c19150-0f2a-4af4-b805-6f18157a827d</vt:lpwstr>
  </property>
  <property fmtid="{D5CDD505-2E9C-101B-9397-08002B2CF9AE}" pid="8" name="MSIP_Label_b5194bbc-032f-47bb-9abc-b93ce9e451bf_ContentBits">
    <vt:lpwstr>0</vt:lpwstr>
  </property>
  <property fmtid="{D5CDD505-2E9C-101B-9397-08002B2CF9AE}" pid="9" name="ContentTypeId">
    <vt:lpwstr>0x0101006995391F633EA2469072341CEB85E47E</vt:lpwstr>
  </property>
</Properties>
</file>